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6" r:id="rId6"/>
    <p:sldMasterId id="214748368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</p:sldIdLst>
  <p:sldSz cy="5143500" cx="9144000"/>
  <p:notesSz cx="6858000" cy="9144000"/>
  <p:embeddedFontLst>
    <p:embeddedFont>
      <p:font typeface="Corbel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4" roundtripDataSignature="AMtx7mhkIi9O98OI2fKHBbXFLyu89tIV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2D1AA5E-1F1D-4745-A7D1-9F7E7FEAB89E}">
  <a:tblStyle styleId="{B2D1AA5E-1F1D-4745-A7D1-9F7E7FEAB89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Corbel-bold.fntdata"/><Relationship Id="rId30" Type="http://schemas.openxmlformats.org/officeDocument/2006/relationships/font" Target="fonts/Corbel-regular.fntdata"/><Relationship Id="rId11" Type="http://schemas.openxmlformats.org/officeDocument/2006/relationships/slide" Target="slides/slide3.xml"/><Relationship Id="rId33" Type="http://schemas.openxmlformats.org/officeDocument/2006/relationships/font" Target="fonts/Corbel-boldItalic.fntdata"/><Relationship Id="rId10" Type="http://schemas.openxmlformats.org/officeDocument/2006/relationships/slide" Target="slides/slide2.xml"/><Relationship Id="rId32" Type="http://schemas.openxmlformats.org/officeDocument/2006/relationships/font" Target="fonts/Corbel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34" Type="http://customschemas.google.com/relationships/presentationmetadata" Target="meta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6" name="Google Shape;316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2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2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12" name="Google Shape;12;p23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 txBox="1"/>
          <p:nvPr>
            <p:ph type="ctrTitle"/>
          </p:nvPr>
        </p:nvSpPr>
        <p:spPr>
          <a:xfrm>
            <a:off x="615718" y="1408937"/>
            <a:ext cx="79125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3"/>
          <p:cNvSpPr txBox="1"/>
          <p:nvPr>
            <p:ph idx="1" type="subTitle"/>
          </p:nvPr>
        </p:nvSpPr>
        <p:spPr>
          <a:xfrm>
            <a:off x="615718" y="2840870"/>
            <a:ext cx="79125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5" name="Google Shape;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1289" y="4558042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" name="Google Shape;16;p23"/>
          <p:cNvSpPr txBox="1"/>
          <p:nvPr/>
        </p:nvSpPr>
        <p:spPr>
          <a:xfrm>
            <a:off x="26423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" name="Google Shape;1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4725" y="4553885"/>
            <a:ext cx="1355449" cy="4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3"/>
          <p:cNvSpPr txBox="1"/>
          <p:nvPr/>
        </p:nvSpPr>
        <p:spPr>
          <a:xfrm>
            <a:off x="615718" y="3616606"/>
            <a:ext cx="79125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" name="Google Shape;20;p23"/>
          <p:cNvSpPr txBox="1"/>
          <p:nvPr>
            <p:ph idx="2" type="body"/>
          </p:nvPr>
        </p:nvSpPr>
        <p:spPr>
          <a:xfrm>
            <a:off x="615719" y="3497759"/>
            <a:ext cx="79125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3" type="body"/>
          </p:nvPr>
        </p:nvSpPr>
        <p:spPr>
          <a:xfrm>
            <a:off x="615718" y="3778619"/>
            <a:ext cx="7912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Corbe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orbel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Corbel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Font typeface="Corbel"/>
              <a:buNone/>
              <a:defRPr sz="14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6"/>
          <p:cNvSpPr txBox="1"/>
          <p:nvPr>
            <p:ph type="title"/>
          </p:nvPr>
        </p:nvSpPr>
        <p:spPr>
          <a:xfrm>
            <a:off x="629841" y="102394"/>
            <a:ext cx="29490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rbe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36"/>
          <p:cNvSpPr/>
          <p:nvPr>
            <p:ph idx="2" type="pic"/>
          </p:nvPr>
        </p:nvSpPr>
        <p:spPr>
          <a:xfrm>
            <a:off x="3887391" y="102394"/>
            <a:ext cx="5134800" cy="45306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6"/>
          <p:cNvSpPr txBox="1"/>
          <p:nvPr>
            <p:ph idx="1" type="body"/>
          </p:nvPr>
        </p:nvSpPr>
        <p:spPr>
          <a:xfrm>
            <a:off x="629841" y="1177529"/>
            <a:ext cx="2949000" cy="3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4" name="Google Shape;74;p36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36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" type="body"/>
          </p:nvPr>
        </p:nvSpPr>
        <p:spPr>
          <a:xfrm rot="5400000">
            <a:off x="2948880" y="-1381765"/>
            <a:ext cx="3753000" cy="83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37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8"/>
          <p:cNvSpPr txBox="1"/>
          <p:nvPr>
            <p:ph type="title"/>
          </p:nvPr>
        </p:nvSpPr>
        <p:spPr>
          <a:xfrm rot="5400000">
            <a:off x="6402804" y="1986991"/>
            <a:ext cx="44424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" type="body"/>
          </p:nvPr>
        </p:nvSpPr>
        <p:spPr>
          <a:xfrm rot="5400000">
            <a:off x="1950934" y="-1664909"/>
            <a:ext cx="4503300" cy="80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showMasterSp="0">
  <p:cSld name="Empt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1p" showMasterSp="0">
  <p:cSld name="Contact - 1p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88" name="Google Shape;88;p40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28" y="4574686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40"/>
          <p:cNvSpPr txBox="1"/>
          <p:nvPr/>
        </p:nvSpPr>
        <p:spPr>
          <a:xfrm>
            <a:off x="45092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1" name="Google Shape;9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0"/>
          <p:cNvSpPr txBox="1"/>
          <p:nvPr/>
        </p:nvSpPr>
        <p:spPr>
          <a:xfrm>
            <a:off x="449580" y="1984271"/>
            <a:ext cx="34917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GB" sz="5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in touch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0"/>
          <p:cNvSpPr txBox="1"/>
          <p:nvPr>
            <p:ph idx="1" type="body"/>
          </p:nvPr>
        </p:nvSpPr>
        <p:spPr>
          <a:xfrm>
            <a:off x="5669280" y="1912834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40"/>
          <p:cNvSpPr txBox="1"/>
          <p:nvPr>
            <p:ph idx="2" type="body"/>
          </p:nvPr>
        </p:nvSpPr>
        <p:spPr>
          <a:xfrm>
            <a:off x="5669195" y="2244302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40"/>
          <p:cNvSpPr txBox="1"/>
          <p:nvPr>
            <p:ph idx="3" type="body"/>
          </p:nvPr>
        </p:nvSpPr>
        <p:spPr>
          <a:xfrm>
            <a:off x="5669195" y="2582376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96" name="Google Shape;96;p40"/>
          <p:cNvGrpSpPr/>
          <p:nvPr/>
        </p:nvGrpSpPr>
        <p:grpSpPr>
          <a:xfrm>
            <a:off x="449580" y="4677976"/>
            <a:ext cx="3071935" cy="234113"/>
            <a:chOff x="4811175" y="6372860"/>
            <a:chExt cx="4095913" cy="312151"/>
          </a:xfrm>
        </p:grpSpPr>
        <p:grpSp>
          <p:nvGrpSpPr>
            <p:cNvPr id="97" name="Google Shape;97;p40"/>
            <p:cNvGrpSpPr/>
            <p:nvPr/>
          </p:nvGrpSpPr>
          <p:grpSpPr>
            <a:xfrm>
              <a:off x="4811175" y="6372860"/>
              <a:ext cx="4095913" cy="307390"/>
              <a:chOff x="5737553" y="6318930"/>
              <a:chExt cx="4095913" cy="307390"/>
            </a:xfrm>
          </p:grpSpPr>
          <p:sp>
            <p:nvSpPr>
              <p:cNvPr id="98" name="Google Shape;98;p40"/>
              <p:cNvSpPr txBox="1"/>
              <p:nvPr/>
            </p:nvSpPr>
            <p:spPr>
              <a:xfrm>
                <a:off x="5980566" y="6334125"/>
                <a:ext cx="38529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eoscfuture</a:t>
                </a:r>
                <a:r>
                  <a:rPr b="0" i="0" lang="en-GB" sz="900" u="none" cap="none" strike="noStrike">
                    <a:solidFill>
                      <a:schemeClr val="accent2"/>
                    </a:solidFill>
                    <a:latin typeface="Corbel"/>
                    <a:ea typeface="Corbel"/>
                    <a:cs typeface="Corbel"/>
                    <a:sym typeface="Corbel"/>
                  </a:rPr>
                  <a:t>.</a:t>
                </a: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eu                 @EOSCFuture	   EOSCfuture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World with solid fill" id="99" name="Google Shape;99;p4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737553" y="6318930"/>
                <a:ext cx="307389" cy="3073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4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128669" y="6318930"/>
                <a:ext cx="307390" cy="307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" name="Google Shape;101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24691" y="6377621"/>
              <a:ext cx="307390" cy="3073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2p" showMasterSp="0">
  <p:cSld name="Contact - 2p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104" name="Google Shape;104;p41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28" y="4574686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41"/>
          <p:cNvSpPr txBox="1"/>
          <p:nvPr/>
        </p:nvSpPr>
        <p:spPr>
          <a:xfrm>
            <a:off x="45092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7" name="Google Shape;10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1"/>
          <p:cNvSpPr txBox="1"/>
          <p:nvPr/>
        </p:nvSpPr>
        <p:spPr>
          <a:xfrm>
            <a:off x="431960" y="1568772"/>
            <a:ext cx="34917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GB" sz="5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in touch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1"/>
          <p:cNvSpPr txBox="1"/>
          <p:nvPr>
            <p:ph idx="1" type="body"/>
          </p:nvPr>
        </p:nvSpPr>
        <p:spPr>
          <a:xfrm>
            <a:off x="5669280" y="1656823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41"/>
          <p:cNvSpPr txBox="1"/>
          <p:nvPr>
            <p:ph idx="2" type="body"/>
          </p:nvPr>
        </p:nvSpPr>
        <p:spPr>
          <a:xfrm>
            <a:off x="5669195" y="1988291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" name="Google Shape;111;p41"/>
          <p:cNvSpPr txBox="1"/>
          <p:nvPr>
            <p:ph idx="3" type="body"/>
          </p:nvPr>
        </p:nvSpPr>
        <p:spPr>
          <a:xfrm>
            <a:off x="5669195" y="2326365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12" name="Google Shape;112;p41"/>
          <p:cNvGrpSpPr/>
          <p:nvPr/>
        </p:nvGrpSpPr>
        <p:grpSpPr>
          <a:xfrm>
            <a:off x="449580" y="4677976"/>
            <a:ext cx="3071935" cy="234113"/>
            <a:chOff x="4811175" y="6372860"/>
            <a:chExt cx="4095913" cy="312151"/>
          </a:xfrm>
        </p:grpSpPr>
        <p:grpSp>
          <p:nvGrpSpPr>
            <p:cNvPr id="113" name="Google Shape;113;p41"/>
            <p:cNvGrpSpPr/>
            <p:nvPr/>
          </p:nvGrpSpPr>
          <p:grpSpPr>
            <a:xfrm>
              <a:off x="4811175" y="6372860"/>
              <a:ext cx="4095913" cy="307390"/>
              <a:chOff x="5737553" y="6318930"/>
              <a:chExt cx="4095913" cy="307390"/>
            </a:xfrm>
          </p:grpSpPr>
          <p:sp>
            <p:nvSpPr>
              <p:cNvPr id="114" name="Google Shape;114;p41"/>
              <p:cNvSpPr txBox="1"/>
              <p:nvPr/>
            </p:nvSpPr>
            <p:spPr>
              <a:xfrm>
                <a:off x="5980566" y="6334125"/>
                <a:ext cx="38529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eoscfuture</a:t>
                </a:r>
                <a:r>
                  <a:rPr b="0" i="0" lang="en-GB" sz="900" u="none" cap="none" strike="noStrike">
                    <a:solidFill>
                      <a:schemeClr val="accent2"/>
                    </a:solidFill>
                    <a:latin typeface="Corbel"/>
                    <a:ea typeface="Corbel"/>
                    <a:cs typeface="Corbel"/>
                    <a:sym typeface="Corbel"/>
                  </a:rPr>
                  <a:t>.</a:t>
                </a: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eu                 @EOSCFuture	   EOSCfuture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World with solid fill" id="115" name="Google Shape;115;p4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737553" y="6318930"/>
                <a:ext cx="307389" cy="3073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4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128669" y="6318930"/>
                <a:ext cx="307390" cy="307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7" name="Google Shape;117;p4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24691" y="6377621"/>
              <a:ext cx="307390" cy="3073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41"/>
          <p:cNvSpPr txBox="1"/>
          <p:nvPr>
            <p:ph idx="4" type="body"/>
          </p:nvPr>
        </p:nvSpPr>
        <p:spPr>
          <a:xfrm>
            <a:off x="5669280" y="3007569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41"/>
          <p:cNvSpPr txBox="1"/>
          <p:nvPr>
            <p:ph idx="5" type="body"/>
          </p:nvPr>
        </p:nvSpPr>
        <p:spPr>
          <a:xfrm>
            <a:off x="5669195" y="3339038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" name="Google Shape;120;p41"/>
          <p:cNvSpPr txBox="1"/>
          <p:nvPr>
            <p:ph idx="6" type="body"/>
          </p:nvPr>
        </p:nvSpPr>
        <p:spPr>
          <a:xfrm>
            <a:off x="5669195" y="3677111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" name="Google Shape;121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2"/>
          <p:cNvSpPr txBox="1"/>
          <p:nvPr>
            <p:ph type="title"/>
          </p:nvPr>
        </p:nvSpPr>
        <p:spPr>
          <a:xfrm>
            <a:off x="628650" y="117356"/>
            <a:ext cx="63618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42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rbel"/>
              <a:buAutoNum type="arabicPeriod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rbel"/>
              <a:buAutoNum type="alphaLcPeriod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orbel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rbel"/>
              <a:buAutoNum type="arabicPeriod"/>
              <a:defRPr/>
            </a:lvl4pPr>
            <a:lvl5pPr indent="-2730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rbel"/>
              <a:buAutoNum type="alphaLcPeriod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5" name="Google Shape;125;p42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42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no footer">
  <p:cSld name="Title and Content - no foot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3"/>
          <p:cNvSpPr/>
          <p:nvPr/>
        </p:nvSpPr>
        <p:spPr>
          <a:xfrm>
            <a:off x="5088835" y="4562061"/>
            <a:ext cx="4055100" cy="5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9" name="Google Shape;129;p43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rbel"/>
              <a:buAutoNum type="arabicPeriod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rbel"/>
              <a:buAutoNum type="alphaLcPeriod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orbel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rbel"/>
              <a:buAutoNum type="arabicPeriod"/>
              <a:defRPr/>
            </a:lvl4pPr>
            <a:lvl5pPr indent="-2730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rbel"/>
              <a:buAutoNum type="alphaLcPeriod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43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43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628650" y="117356"/>
            <a:ext cx="63618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rbel"/>
              <a:buAutoNum type="arabicPeriod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rbel"/>
              <a:buAutoNum type="alphaLcPeriod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orbel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rbel"/>
              <a:buAutoNum type="arabicPeriod"/>
              <a:defRPr/>
            </a:lvl4pPr>
            <a:lvl5pPr indent="-2730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rbel"/>
              <a:buAutoNum type="alphaLcPeriod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8" name="Google Shape;148;p27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27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1" showMasterSp="0">
  <p:cSld name="Thank you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151" name="Google Shape;151;p28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27"/>
            <a:ext cx="109093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527"/>
            <a:ext cx="2381482" cy="128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1474" y="-3524"/>
            <a:ext cx="2303298" cy="13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628650" y="930609"/>
            <a:ext cx="3886200" cy="3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2" type="body"/>
          </p:nvPr>
        </p:nvSpPr>
        <p:spPr>
          <a:xfrm>
            <a:off x="4629150" y="930609"/>
            <a:ext cx="4392900" cy="3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showMasterSp="0">
  <p:cSld name="Thank you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155" name="Google Shape;155;p29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28" y="4574686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" name="Google Shape;157;p29"/>
          <p:cNvSpPr txBox="1"/>
          <p:nvPr/>
        </p:nvSpPr>
        <p:spPr>
          <a:xfrm>
            <a:off x="45092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8" name="Google Shape;15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1196340" y="1420390"/>
            <a:ext cx="7332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GB" sz="6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Thank you for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GB" sz="6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your attention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9994" y="-41794"/>
            <a:ext cx="2896801" cy="17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showMasterSp="0">
  <p:cSld name="Empt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165" name="Google Shape;165;p45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5"/>
          <p:cNvSpPr txBox="1"/>
          <p:nvPr>
            <p:ph type="ctrTitle"/>
          </p:nvPr>
        </p:nvSpPr>
        <p:spPr>
          <a:xfrm>
            <a:off x="615718" y="1408937"/>
            <a:ext cx="79125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45"/>
          <p:cNvSpPr txBox="1"/>
          <p:nvPr>
            <p:ph idx="1" type="subTitle"/>
          </p:nvPr>
        </p:nvSpPr>
        <p:spPr>
          <a:xfrm>
            <a:off x="615718" y="2840870"/>
            <a:ext cx="79125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68" name="Google Shape;16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1289" y="4558042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" name="Google Shape;169;p45"/>
          <p:cNvSpPr txBox="1"/>
          <p:nvPr/>
        </p:nvSpPr>
        <p:spPr>
          <a:xfrm>
            <a:off x="26423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0" name="Google Shape;17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4725" y="4553885"/>
            <a:ext cx="1355449" cy="4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5"/>
          <p:cNvSpPr txBox="1"/>
          <p:nvPr/>
        </p:nvSpPr>
        <p:spPr>
          <a:xfrm>
            <a:off x="615718" y="3616606"/>
            <a:ext cx="79125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3" name="Google Shape;173;p45"/>
          <p:cNvSpPr txBox="1"/>
          <p:nvPr>
            <p:ph idx="2" type="body"/>
          </p:nvPr>
        </p:nvSpPr>
        <p:spPr>
          <a:xfrm>
            <a:off x="615719" y="3497759"/>
            <a:ext cx="79125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4" name="Google Shape;174;p45"/>
          <p:cNvSpPr txBox="1"/>
          <p:nvPr>
            <p:ph idx="3" type="body"/>
          </p:nvPr>
        </p:nvSpPr>
        <p:spPr>
          <a:xfrm>
            <a:off x="615718" y="3778619"/>
            <a:ext cx="7912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Corbe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orbel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Corbel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Font typeface="Corbel"/>
              <a:buNone/>
              <a:defRPr sz="14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75" name="Google Shape;175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49994" y="-41794"/>
            <a:ext cx="2896801" cy="17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6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46"/>
          <p:cNvSpPr txBox="1"/>
          <p:nvPr>
            <p:ph idx="1" type="body"/>
          </p:nvPr>
        </p:nvSpPr>
        <p:spPr>
          <a:xfrm>
            <a:off x="628650" y="930609"/>
            <a:ext cx="3886200" cy="3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46"/>
          <p:cNvSpPr txBox="1"/>
          <p:nvPr>
            <p:ph idx="2" type="body"/>
          </p:nvPr>
        </p:nvSpPr>
        <p:spPr>
          <a:xfrm>
            <a:off x="4629150" y="930609"/>
            <a:ext cx="4392900" cy="3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1" name="Google Shape;181;p46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46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7"/>
          <p:cNvSpPr txBox="1"/>
          <p:nvPr>
            <p:ph type="title"/>
          </p:nvPr>
        </p:nvSpPr>
        <p:spPr>
          <a:xfrm>
            <a:off x="623888" y="1833892"/>
            <a:ext cx="78867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Corbel"/>
              <a:buNone/>
              <a:defRPr sz="45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4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6" name="Google Shape;186;p47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47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47"/>
          <p:cNvSpPr txBox="1"/>
          <p:nvPr/>
        </p:nvSpPr>
        <p:spPr>
          <a:xfrm>
            <a:off x="2453426" y="2472744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9" name="Google Shape;189;p47"/>
          <p:cNvPicPr preferRelativeResize="0"/>
          <p:nvPr/>
        </p:nvPicPr>
        <p:blipFill rotWithShape="1">
          <a:blip r:embed="rId2">
            <a:alphaModFix/>
          </a:blip>
          <a:srcRect b="37978" l="36940" r="-36940" t="-37980"/>
          <a:stretch/>
        </p:blipFill>
        <p:spPr>
          <a:xfrm rot="5400000">
            <a:off x="-355789" y="355951"/>
            <a:ext cx="4567200" cy="38553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0" name="Google Shape;19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6040" y="167017"/>
            <a:ext cx="2000249" cy="107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 txBox="1"/>
          <p:nvPr>
            <p:ph type="title"/>
          </p:nvPr>
        </p:nvSpPr>
        <p:spPr>
          <a:xfrm>
            <a:off x="629841" y="102394"/>
            <a:ext cx="7886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48"/>
          <p:cNvSpPr txBox="1"/>
          <p:nvPr>
            <p:ph idx="1" type="body"/>
          </p:nvPr>
        </p:nvSpPr>
        <p:spPr>
          <a:xfrm>
            <a:off x="629841" y="964408"/>
            <a:ext cx="38685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4" name="Google Shape;194;p48"/>
          <p:cNvSpPr txBox="1"/>
          <p:nvPr>
            <p:ph idx="2" type="body"/>
          </p:nvPr>
        </p:nvSpPr>
        <p:spPr>
          <a:xfrm>
            <a:off x="629841" y="1630681"/>
            <a:ext cx="38685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5" name="Google Shape;195;p48"/>
          <p:cNvSpPr txBox="1"/>
          <p:nvPr>
            <p:ph idx="3" type="body"/>
          </p:nvPr>
        </p:nvSpPr>
        <p:spPr>
          <a:xfrm>
            <a:off x="4629150" y="964407"/>
            <a:ext cx="3887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6" name="Google Shape;196;p48"/>
          <p:cNvSpPr txBox="1"/>
          <p:nvPr>
            <p:ph idx="4" type="body"/>
          </p:nvPr>
        </p:nvSpPr>
        <p:spPr>
          <a:xfrm>
            <a:off x="4629150" y="1630681"/>
            <a:ext cx="38874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48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8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9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p49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49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50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 txBox="1"/>
          <p:nvPr>
            <p:ph type="title"/>
          </p:nvPr>
        </p:nvSpPr>
        <p:spPr>
          <a:xfrm>
            <a:off x="629841" y="102394"/>
            <a:ext cx="29490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rbe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8" name="Google Shape;208;p51"/>
          <p:cNvSpPr txBox="1"/>
          <p:nvPr>
            <p:ph idx="1" type="body"/>
          </p:nvPr>
        </p:nvSpPr>
        <p:spPr>
          <a:xfrm>
            <a:off x="3887391" y="102394"/>
            <a:ext cx="5142300" cy="45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o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5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09" name="Google Shape;209;p51"/>
          <p:cNvSpPr txBox="1"/>
          <p:nvPr>
            <p:ph idx="2" type="body"/>
          </p:nvPr>
        </p:nvSpPr>
        <p:spPr>
          <a:xfrm>
            <a:off x="629841" y="1104900"/>
            <a:ext cx="29490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10" name="Google Shape;210;p51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51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2"/>
          <p:cNvSpPr txBox="1"/>
          <p:nvPr>
            <p:ph type="title"/>
          </p:nvPr>
        </p:nvSpPr>
        <p:spPr>
          <a:xfrm>
            <a:off x="629841" y="102394"/>
            <a:ext cx="29490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rbe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52"/>
          <p:cNvSpPr/>
          <p:nvPr>
            <p:ph idx="2" type="pic"/>
          </p:nvPr>
        </p:nvSpPr>
        <p:spPr>
          <a:xfrm>
            <a:off x="3887391" y="102394"/>
            <a:ext cx="5134800" cy="45306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2"/>
          <p:cNvSpPr txBox="1"/>
          <p:nvPr>
            <p:ph idx="1" type="body"/>
          </p:nvPr>
        </p:nvSpPr>
        <p:spPr>
          <a:xfrm>
            <a:off x="629841" y="1177529"/>
            <a:ext cx="2949000" cy="3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16" name="Google Shape;216;p52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52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rbel"/>
              <a:buAutoNum type="arabicPeriod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rbel"/>
              <a:buAutoNum type="alphaLcPeriod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orbel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rbel"/>
              <a:buAutoNum type="arabicPeriod"/>
              <a:defRPr/>
            </a:lvl4pPr>
            <a:lvl5pPr indent="-2730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rbel"/>
              <a:buAutoNum type="alphaLcPeriod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53"/>
          <p:cNvSpPr txBox="1"/>
          <p:nvPr>
            <p:ph idx="1" type="body"/>
          </p:nvPr>
        </p:nvSpPr>
        <p:spPr>
          <a:xfrm rot="5400000">
            <a:off x="2948880" y="-1381765"/>
            <a:ext cx="3753000" cy="83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1" name="Google Shape;221;p53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2" name="Google Shape;222;p53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4"/>
          <p:cNvSpPr txBox="1"/>
          <p:nvPr>
            <p:ph type="title"/>
          </p:nvPr>
        </p:nvSpPr>
        <p:spPr>
          <a:xfrm rot="5400000">
            <a:off x="6402804" y="1986991"/>
            <a:ext cx="44424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54"/>
          <p:cNvSpPr txBox="1"/>
          <p:nvPr>
            <p:ph idx="1" type="body"/>
          </p:nvPr>
        </p:nvSpPr>
        <p:spPr>
          <a:xfrm rot="5400000">
            <a:off x="1950934" y="-1664909"/>
            <a:ext cx="4503300" cy="80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6" name="Google Shape;226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1p" showMasterSp="0">
  <p:cSld name="Contact - 1p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228" name="Google Shape;228;p55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28" y="4574686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0" name="Google Shape;230;p55"/>
          <p:cNvSpPr txBox="1"/>
          <p:nvPr/>
        </p:nvSpPr>
        <p:spPr>
          <a:xfrm>
            <a:off x="45092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1" name="Google Shape;23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5"/>
          <p:cNvSpPr txBox="1"/>
          <p:nvPr/>
        </p:nvSpPr>
        <p:spPr>
          <a:xfrm>
            <a:off x="449580" y="1984271"/>
            <a:ext cx="34917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GB" sz="5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in touch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5"/>
          <p:cNvSpPr txBox="1"/>
          <p:nvPr>
            <p:ph idx="1" type="body"/>
          </p:nvPr>
        </p:nvSpPr>
        <p:spPr>
          <a:xfrm>
            <a:off x="5669280" y="1912834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55"/>
          <p:cNvSpPr txBox="1"/>
          <p:nvPr>
            <p:ph idx="2" type="body"/>
          </p:nvPr>
        </p:nvSpPr>
        <p:spPr>
          <a:xfrm>
            <a:off x="5669195" y="2244302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55"/>
          <p:cNvSpPr txBox="1"/>
          <p:nvPr>
            <p:ph idx="3" type="body"/>
          </p:nvPr>
        </p:nvSpPr>
        <p:spPr>
          <a:xfrm>
            <a:off x="5669195" y="2582376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236" name="Google Shape;236;p55"/>
          <p:cNvGrpSpPr/>
          <p:nvPr/>
        </p:nvGrpSpPr>
        <p:grpSpPr>
          <a:xfrm>
            <a:off x="449580" y="4677976"/>
            <a:ext cx="3071935" cy="234113"/>
            <a:chOff x="4811175" y="6372860"/>
            <a:chExt cx="4095913" cy="312151"/>
          </a:xfrm>
        </p:grpSpPr>
        <p:grpSp>
          <p:nvGrpSpPr>
            <p:cNvPr id="237" name="Google Shape;237;p55"/>
            <p:cNvGrpSpPr/>
            <p:nvPr/>
          </p:nvGrpSpPr>
          <p:grpSpPr>
            <a:xfrm>
              <a:off x="4811175" y="6372860"/>
              <a:ext cx="4095913" cy="307390"/>
              <a:chOff x="5737553" y="6318930"/>
              <a:chExt cx="4095913" cy="307390"/>
            </a:xfrm>
          </p:grpSpPr>
          <p:sp>
            <p:nvSpPr>
              <p:cNvPr id="238" name="Google Shape;238;p55"/>
              <p:cNvSpPr txBox="1"/>
              <p:nvPr/>
            </p:nvSpPr>
            <p:spPr>
              <a:xfrm>
                <a:off x="5980566" y="6334125"/>
                <a:ext cx="38529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eoscfuture</a:t>
                </a:r>
                <a:r>
                  <a:rPr b="0" i="0" lang="en-GB" sz="900" u="none" cap="none" strike="noStrike">
                    <a:solidFill>
                      <a:schemeClr val="accent2"/>
                    </a:solidFill>
                    <a:latin typeface="Corbel"/>
                    <a:ea typeface="Corbel"/>
                    <a:cs typeface="Corbel"/>
                    <a:sym typeface="Corbel"/>
                  </a:rPr>
                  <a:t>.</a:t>
                </a: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eu                 @EOSCFuture	   EOSCfuture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World with solid fill" id="239" name="Google Shape;239;p5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737553" y="6318930"/>
                <a:ext cx="307389" cy="3073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5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128669" y="6318930"/>
                <a:ext cx="307390" cy="307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1" name="Google Shape;241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24691" y="6377621"/>
              <a:ext cx="307390" cy="307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9994" y="-41794"/>
            <a:ext cx="2896801" cy="17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2p" showMasterSp="0">
  <p:cSld name="Contact - 2p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245" name="Google Shape;245;p56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28" y="4574686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7" name="Google Shape;247;p56"/>
          <p:cNvSpPr txBox="1"/>
          <p:nvPr/>
        </p:nvSpPr>
        <p:spPr>
          <a:xfrm>
            <a:off x="45092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8" name="Google Shape;24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6"/>
          <p:cNvSpPr txBox="1"/>
          <p:nvPr/>
        </p:nvSpPr>
        <p:spPr>
          <a:xfrm>
            <a:off x="431960" y="1568772"/>
            <a:ext cx="34917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GB" sz="5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in touch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6"/>
          <p:cNvSpPr txBox="1"/>
          <p:nvPr>
            <p:ph idx="1" type="body"/>
          </p:nvPr>
        </p:nvSpPr>
        <p:spPr>
          <a:xfrm>
            <a:off x="5669280" y="1656823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1" name="Google Shape;251;p56"/>
          <p:cNvSpPr txBox="1"/>
          <p:nvPr>
            <p:ph idx="2" type="body"/>
          </p:nvPr>
        </p:nvSpPr>
        <p:spPr>
          <a:xfrm>
            <a:off x="5669195" y="1988291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2" name="Google Shape;252;p56"/>
          <p:cNvSpPr txBox="1"/>
          <p:nvPr>
            <p:ph idx="3" type="body"/>
          </p:nvPr>
        </p:nvSpPr>
        <p:spPr>
          <a:xfrm>
            <a:off x="5669195" y="2326365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253" name="Google Shape;253;p56"/>
          <p:cNvGrpSpPr/>
          <p:nvPr/>
        </p:nvGrpSpPr>
        <p:grpSpPr>
          <a:xfrm>
            <a:off x="449580" y="4677976"/>
            <a:ext cx="3071935" cy="234113"/>
            <a:chOff x="4811175" y="6372860"/>
            <a:chExt cx="4095913" cy="312151"/>
          </a:xfrm>
        </p:grpSpPr>
        <p:grpSp>
          <p:nvGrpSpPr>
            <p:cNvPr id="254" name="Google Shape;254;p56"/>
            <p:cNvGrpSpPr/>
            <p:nvPr/>
          </p:nvGrpSpPr>
          <p:grpSpPr>
            <a:xfrm>
              <a:off x="4811175" y="6372860"/>
              <a:ext cx="4095913" cy="307390"/>
              <a:chOff x="5737553" y="6318930"/>
              <a:chExt cx="4095913" cy="307390"/>
            </a:xfrm>
          </p:grpSpPr>
          <p:sp>
            <p:nvSpPr>
              <p:cNvPr id="255" name="Google Shape;255;p56"/>
              <p:cNvSpPr txBox="1"/>
              <p:nvPr/>
            </p:nvSpPr>
            <p:spPr>
              <a:xfrm>
                <a:off x="5980566" y="6334125"/>
                <a:ext cx="38529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eoscfuture</a:t>
                </a:r>
                <a:r>
                  <a:rPr b="0" i="0" lang="en-GB" sz="900" u="none" cap="none" strike="noStrike">
                    <a:solidFill>
                      <a:schemeClr val="accent2"/>
                    </a:solidFill>
                    <a:latin typeface="Corbel"/>
                    <a:ea typeface="Corbel"/>
                    <a:cs typeface="Corbel"/>
                    <a:sym typeface="Corbel"/>
                  </a:rPr>
                  <a:t>.</a:t>
                </a:r>
                <a:r>
                  <a:rPr b="0" i="0" lang="en-GB" sz="900" u="none" cap="none" strike="noStrik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rPr>
                  <a:t>eu                 @EOSCFuture	   EOSCfuture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World with solid fill" id="256" name="Google Shape;256;p5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737553" y="6318930"/>
                <a:ext cx="307389" cy="3073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7" name="Google Shape;257;p5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128669" y="6318930"/>
                <a:ext cx="307390" cy="307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8" name="Google Shape;258;p5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24691" y="6377621"/>
              <a:ext cx="307390" cy="3073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56"/>
          <p:cNvSpPr txBox="1"/>
          <p:nvPr>
            <p:ph idx="4" type="body"/>
          </p:nvPr>
        </p:nvSpPr>
        <p:spPr>
          <a:xfrm>
            <a:off x="5669280" y="3007569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0" name="Google Shape;260;p56"/>
          <p:cNvSpPr txBox="1"/>
          <p:nvPr>
            <p:ph idx="5" type="body"/>
          </p:nvPr>
        </p:nvSpPr>
        <p:spPr>
          <a:xfrm>
            <a:off x="5669195" y="3339038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56"/>
          <p:cNvSpPr txBox="1"/>
          <p:nvPr>
            <p:ph idx="6" type="body"/>
          </p:nvPr>
        </p:nvSpPr>
        <p:spPr>
          <a:xfrm>
            <a:off x="5669195" y="3677111"/>
            <a:ext cx="302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62" name="Google Shape;262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9994" y="-41794"/>
            <a:ext cx="2896801" cy="17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7"/>
          <p:cNvSpPr txBox="1"/>
          <p:nvPr>
            <p:ph type="title"/>
          </p:nvPr>
        </p:nvSpPr>
        <p:spPr>
          <a:xfrm>
            <a:off x="628650" y="117356"/>
            <a:ext cx="63618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6" name="Google Shape;266;p57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rbel"/>
              <a:buAutoNum type="arabicPeriod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rbel"/>
              <a:buAutoNum type="alphaLcPeriod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orbel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rbel"/>
              <a:buAutoNum type="arabicPeriod"/>
              <a:defRPr/>
            </a:lvl4pPr>
            <a:lvl5pPr indent="-2730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rbel"/>
              <a:buAutoNum type="alphaLcPeriod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7" name="Google Shape;267;p57"/>
          <p:cNvSpPr txBox="1"/>
          <p:nvPr>
            <p:ph idx="10" type="dt"/>
          </p:nvPr>
        </p:nvSpPr>
        <p:spPr>
          <a:xfrm>
            <a:off x="628650" y="4767263"/>
            <a:ext cx="390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p57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5" name="Google Shape;275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6" name="Google Shape;276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9" name="Google Shape;279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2" name="Google Shape;282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3" name="Google Shape;283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6" name="Google Shape;286;p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7" name="Google Shape;287;p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8" name="Google Shape;288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1" name="Google Shape;291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showMasterSp="0">
  <p:cSld name="Thank you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ygon&#10;&#10;Description automatically generated" id="35" name="Google Shape;35;p30"/>
          <p:cNvPicPr preferRelativeResize="0"/>
          <p:nvPr/>
        </p:nvPicPr>
        <p:blipFill rotWithShape="1">
          <a:blip r:embed="rId2">
            <a:alphaModFix/>
          </a:blip>
          <a:srcRect b="17702" l="0" r="-209" t="0"/>
          <a:stretch/>
        </p:blipFill>
        <p:spPr>
          <a:xfrm>
            <a:off x="0" y="-3513"/>
            <a:ext cx="9163195" cy="4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28" y="4574686"/>
            <a:ext cx="691154" cy="4627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" name="Google Shape;37;p30"/>
          <p:cNvSpPr txBox="1"/>
          <p:nvPr/>
        </p:nvSpPr>
        <p:spPr>
          <a:xfrm>
            <a:off x="4509274" y="4552658"/>
            <a:ext cx="3260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rbe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EOSC Future project is co-funded by the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European Union Horizon Programme call </a:t>
            </a:r>
            <a:b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0" i="0" lang="en-GB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INFRAEOSC-03-2020, Grant Agreement 101017536</a:t>
            </a:r>
            <a:endParaRPr b="0" i="0" sz="900" u="none" cap="none" strike="noStrike">
              <a:solidFill>
                <a:schemeClr val="lt1"/>
              </a:solidFill>
              <a:highlight>
                <a:srgbClr val="FFFF00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8" name="Google Shape;3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800" y="112023"/>
            <a:ext cx="2381482" cy="1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0"/>
          <p:cNvSpPr txBox="1"/>
          <p:nvPr/>
        </p:nvSpPr>
        <p:spPr>
          <a:xfrm>
            <a:off x="1196340" y="1420390"/>
            <a:ext cx="7332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GB" sz="6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Thank you for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GB" sz="6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your attention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4" name="Google Shape;294;p6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5" name="Google Shape;295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98" name="Google Shape;298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2" name="Google Shape;302;p6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3" name="Google Shape;303;p6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4" name="Google Shape;304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07" name="Google Shape;307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0" name="Google Shape;310;p6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1" name="Google Shape;311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/>
          <p:nvPr>
            <p:ph type="title"/>
          </p:nvPr>
        </p:nvSpPr>
        <p:spPr>
          <a:xfrm>
            <a:off x="623888" y="1833892"/>
            <a:ext cx="78867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Corbel"/>
              <a:buNone/>
              <a:defRPr sz="45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31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1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31"/>
          <p:cNvSpPr txBox="1"/>
          <p:nvPr/>
        </p:nvSpPr>
        <p:spPr>
          <a:xfrm>
            <a:off x="2453426" y="2472744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7" name="Google Shape;47;p31"/>
          <p:cNvPicPr preferRelativeResize="0"/>
          <p:nvPr/>
        </p:nvPicPr>
        <p:blipFill rotWithShape="1">
          <a:blip r:embed="rId2">
            <a:alphaModFix/>
          </a:blip>
          <a:srcRect b="37978" l="36940" r="-36940" t="-37980"/>
          <a:stretch/>
        </p:blipFill>
        <p:spPr>
          <a:xfrm rot="5400000">
            <a:off x="-355789" y="355951"/>
            <a:ext cx="4567200" cy="38553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8" name="Google Shape;4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6040" y="167017"/>
            <a:ext cx="2000249" cy="107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629841" y="102394"/>
            <a:ext cx="7886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629841" y="964408"/>
            <a:ext cx="38685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" name="Google Shape;52;p32"/>
          <p:cNvSpPr txBox="1"/>
          <p:nvPr>
            <p:ph idx="2" type="body"/>
          </p:nvPr>
        </p:nvSpPr>
        <p:spPr>
          <a:xfrm>
            <a:off x="629841" y="1630681"/>
            <a:ext cx="38685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3" type="body"/>
          </p:nvPr>
        </p:nvSpPr>
        <p:spPr>
          <a:xfrm>
            <a:off x="4629150" y="964407"/>
            <a:ext cx="3887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4" name="Google Shape;54;p32"/>
          <p:cNvSpPr txBox="1"/>
          <p:nvPr>
            <p:ph idx="4" type="body"/>
          </p:nvPr>
        </p:nvSpPr>
        <p:spPr>
          <a:xfrm>
            <a:off x="4629150" y="1630681"/>
            <a:ext cx="38874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2921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32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4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/>
          <p:nvPr>
            <p:ph type="title"/>
          </p:nvPr>
        </p:nvSpPr>
        <p:spPr>
          <a:xfrm>
            <a:off x="629841" y="102394"/>
            <a:ext cx="29490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rbe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3887391" y="102394"/>
            <a:ext cx="5142300" cy="45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o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5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7" name="Google Shape;67;p35"/>
          <p:cNvSpPr txBox="1"/>
          <p:nvPr>
            <p:ph idx="2" type="body"/>
          </p:nvPr>
        </p:nvSpPr>
        <p:spPr>
          <a:xfrm>
            <a:off x="629841" y="1104900"/>
            <a:ext cx="29490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8" name="Google Shape;68;p35"/>
          <p:cNvSpPr txBox="1"/>
          <p:nvPr>
            <p:ph idx="10" type="dt"/>
          </p:nvPr>
        </p:nvSpPr>
        <p:spPr>
          <a:xfrm>
            <a:off x="628650" y="4767263"/>
            <a:ext cx="199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35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23" Type="http://schemas.openxmlformats.org/officeDocument/2006/relationships/theme" Target="../theme/theme3.xml"/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2"/>
          <p:cNvPicPr preferRelativeResize="0"/>
          <p:nvPr/>
        </p:nvPicPr>
        <p:blipFill rotWithShape="1">
          <a:blip r:embed="rId1">
            <a:alphaModFix amt="85000"/>
          </a:blip>
          <a:srcRect b="27058" l="43020" r="-43019" t="-27060"/>
          <a:stretch/>
        </p:blipFill>
        <p:spPr>
          <a:xfrm rot="5400000">
            <a:off x="-223926" y="208798"/>
            <a:ext cx="1226400" cy="7788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7" name="Google Shape;7;p22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orbel"/>
              <a:buNone/>
              <a:defRPr b="1" i="0" sz="27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" name="Google Shape;9;p22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31266" y="4580372"/>
            <a:ext cx="996489" cy="53699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 rotWithShape="1">
          <a:blip r:embed="rId1">
            <a:alphaModFix amt="85000"/>
          </a:blip>
          <a:srcRect b="27058" l="43020" r="-43019" t="-27060"/>
          <a:stretch/>
        </p:blipFill>
        <p:spPr>
          <a:xfrm rot="5400000">
            <a:off x="-223926" y="208798"/>
            <a:ext cx="1226400" cy="7788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orbel"/>
              <a:buNone/>
              <a:defRPr b="1" i="0" sz="27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" type="body"/>
          </p:nvPr>
        </p:nvSpPr>
        <p:spPr>
          <a:xfrm>
            <a:off x="628650" y="938435"/>
            <a:ext cx="839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31266" y="4580372"/>
            <a:ext cx="996489" cy="536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26"/>
          <p:cNvGrpSpPr/>
          <p:nvPr/>
        </p:nvGrpSpPr>
        <p:grpSpPr>
          <a:xfrm>
            <a:off x="2602770" y="4764338"/>
            <a:ext cx="6039780" cy="346275"/>
            <a:chOff x="2405378" y="6241735"/>
            <a:chExt cx="8053040" cy="461700"/>
          </a:xfrm>
        </p:grpSpPr>
        <p:sp>
          <p:nvSpPr>
            <p:cNvPr id="139" name="Google Shape;139;p26"/>
            <p:cNvSpPr txBox="1"/>
            <p:nvPr/>
          </p:nvSpPr>
          <p:spPr>
            <a:xfrm>
              <a:off x="2779618" y="6241735"/>
              <a:ext cx="7678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GB" sz="900" u="none" cap="none" strike="noStrike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eoscfuture</a:t>
              </a:r>
              <a:r>
                <a:rPr b="0" i="0" lang="en-GB" sz="900" u="none" cap="none" strike="noStrike">
                  <a:solidFill>
                    <a:schemeClr val="accent2"/>
                  </a:solidFill>
                  <a:latin typeface="Corbel"/>
                  <a:ea typeface="Corbel"/>
                  <a:cs typeface="Corbel"/>
                  <a:sym typeface="Corbel"/>
                </a:rPr>
                <a:t>.</a:t>
              </a:r>
              <a:r>
                <a:rPr b="0" i="0" lang="en-GB" sz="900" u="none" cap="none" strike="noStrike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eu                                                   @EOSCFuture                                           EOSCfuture       </a:t>
              </a:r>
              <a:endPara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pic>
          <p:nvPicPr>
            <p:cNvPr descr="World with solid fill" id="140" name="Google Shape;140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05378" y="6318893"/>
              <a:ext cx="307389" cy="307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22069" y="6318893"/>
              <a:ext cx="307390" cy="307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" name="Google Shape;14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5545" y="4822205"/>
            <a:ext cx="230543" cy="2305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2883450" y="4889438"/>
            <a:ext cx="5759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eosc-dih.eu                                                        @EOSC_DIH                                              EOSC Digital Innovation Hub</a:t>
            </a:r>
            <a:endParaRPr b="0" i="0" sz="9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4" name="Google Shape;14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49.png"/><Relationship Id="rId5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62.png"/><Relationship Id="rId13" Type="http://schemas.openxmlformats.org/officeDocument/2006/relationships/image" Target="../media/image56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15" Type="http://schemas.openxmlformats.org/officeDocument/2006/relationships/image" Target="../media/image60.png"/><Relationship Id="rId14" Type="http://schemas.openxmlformats.org/officeDocument/2006/relationships/image" Target="../media/image59.png"/><Relationship Id="rId16" Type="http://schemas.openxmlformats.org/officeDocument/2006/relationships/image" Target="../media/image63.png"/><Relationship Id="rId5" Type="http://schemas.openxmlformats.org/officeDocument/2006/relationships/image" Target="../media/image65.png"/><Relationship Id="rId6" Type="http://schemas.openxmlformats.org/officeDocument/2006/relationships/image" Target="../media/image54.png"/><Relationship Id="rId7" Type="http://schemas.openxmlformats.org/officeDocument/2006/relationships/image" Target="../media/image67.png"/><Relationship Id="rId8" Type="http://schemas.openxmlformats.org/officeDocument/2006/relationships/image" Target="../media/image57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80.png"/><Relationship Id="rId13" Type="http://schemas.openxmlformats.org/officeDocument/2006/relationships/image" Target="../media/image57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Relationship Id="rId14" Type="http://schemas.openxmlformats.org/officeDocument/2006/relationships/image" Target="../media/image77.png"/><Relationship Id="rId5" Type="http://schemas.openxmlformats.org/officeDocument/2006/relationships/image" Target="../media/image71.png"/><Relationship Id="rId6" Type="http://schemas.openxmlformats.org/officeDocument/2006/relationships/image" Target="../media/image76.png"/><Relationship Id="rId7" Type="http://schemas.openxmlformats.org/officeDocument/2006/relationships/image" Target="../media/image85.png"/><Relationship Id="rId8" Type="http://schemas.openxmlformats.org/officeDocument/2006/relationships/image" Target="../media/image70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6.png"/><Relationship Id="rId10" Type="http://schemas.openxmlformats.org/officeDocument/2006/relationships/image" Target="../media/image87.png"/><Relationship Id="rId13" Type="http://schemas.openxmlformats.org/officeDocument/2006/relationships/image" Target="../media/image57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5" Type="http://schemas.openxmlformats.org/officeDocument/2006/relationships/image" Target="../media/image89.png"/><Relationship Id="rId14" Type="http://schemas.openxmlformats.org/officeDocument/2006/relationships/image" Target="../media/image90.png"/><Relationship Id="rId16" Type="http://schemas.openxmlformats.org/officeDocument/2006/relationships/image" Target="../media/image93.png"/><Relationship Id="rId5" Type="http://schemas.openxmlformats.org/officeDocument/2006/relationships/image" Target="../media/image83.png"/><Relationship Id="rId6" Type="http://schemas.openxmlformats.org/officeDocument/2006/relationships/image" Target="../media/image79.png"/><Relationship Id="rId7" Type="http://schemas.openxmlformats.org/officeDocument/2006/relationships/image" Target="../media/image78.png"/><Relationship Id="rId8" Type="http://schemas.openxmlformats.org/officeDocument/2006/relationships/image" Target="../media/image8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102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9.png"/><Relationship Id="rId11" Type="http://schemas.openxmlformats.org/officeDocument/2006/relationships/image" Target="../media/image44.png"/><Relationship Id="rId22" Type="http://schemas.openxmlformats.org/officeDocument/2006/relationships/image" Target="../media/image110.png"/><Relationship Id="rId10" Type="http://schemas.openxmlformats.org/officeDocument/2006/relationships/image" Target="../media/image103.png"/><Relationship Id="rId21" Type="http://schemas.openxmlformats.org/officeDocument/2006/relationships/image" Target="../media/image108.png"/><Relationship Id="rId13" Type="http://schemas.openxmlformats.org/officeDocument/2006/relationships/image" Target="../media/image37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04.png"/><Relationship Id="rId9" Type="http://schemas.openxmlformats.org/officeDocument/2006/relationships/image" Target="../media/image119.png"/><Relationship Id="rId15" Type="http://schemas.openxmlformats.org/officeDocument/2006/relationships/image" Target="../media/image46.png"/><Relationship Id="rId14" Type="http://schemas.openxmlformats.org/officeDocument/2006/relationships/image" Target="../media/image40.png"/><Relationship Id="rId17" Type="http://schemas.openxmlformats.org/officeDocument/2006/relationships/image" Target="../media/image105.png"/><Relationship Id="rId16" Type="http://schemas.openxmlformats.org/officeDocument/2006/relationships/image" Target="../media/image107.png"/><Relationship Id="rId5" Type="http://schemas.openxmlformats.org/officeDocument/2006/relationships/image" Target="../media/image99.jpg"/><Relationship Id="rId19" Type="http://schemas.openxmlformats.org/officeDocument/2006/relationships/image" Target="../media/image111.png"/><Relationship Id="rId6" Type="http://schemas.openxmlformats.org/officeDocument/2006/relationships/image" Target="../media/image100.png"/><Relationship Id="rId18" Type="http://schemas.openxmlformats.org/officeDocument/2006/relationships/image" Target="../media/image43.png"/><Relationship Id="rId7" Type="http://schemas.openxmlformats.org/officeDocument/2006/relationships/image" Target="../media/image97.jpg"/><Relationship Id="rId8" Type="http://schemas.openxmlformats.org/officeDocument/2006/relationships/image" Target="../media/image106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1.png"/><Relationship Id="rId20" Type="http://schemas.openxmlformats.org/officeDocument/2006/relationships/image" Target="../media/image128.png"/><Relationship Id="rId42" Type="http://schemas.openxmlformats.org/officeDocument/2006/relationships/image" Target="../media/image84.png"/><Relationship Id="rId41" Type="http://schemas.openxmlformats.org/officeDocument/2006/relationships/image" Target="../media/image150.png"/><Relationship Id="rId22" Type="http://schemas.openxmlformats.org/officeDocument/2006/relationships/image" Target="../media/image147.png"/><Relationship Id="rId21" Type="http://schemas.openxmlformats.org/officeDocument/2006/relationships/image" Target="../media/image136.png"/><Relationship Id="rId43" Type="http://schemas.openxmlformats.org/officeDocument/2006/relationships/image" Target="../media/image86.png"/><Relationship Id="rId24" Type="http://schemas.openxmlformats.org/officeDocument/2006/relationships/image" Target="../media/image144.png"/><Relationship Id="rId23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87.png"/><Relationship Id="rId9" Type="http://schemas.openxmlformats.org/officeDocument/2006/relationships/image" Target="../media/image115.png"/><Relationship Id="rId26" Type="http://schemas.openxmlformats.org/officeDocument/2006/relationships/image" Target="../media/image133.png"/><Relationship Id="rId25" Type="http://schemas.openxmlformats.org/officeDocument/2006/relationships/image" Target="../media/image134.png"/><Relationship Id="rId28" Type="http://schemas.openxmlformats.org/officeDocument/2006/relationships/image" Target="../media/image142.png"/><Relationship Id="rId27" Type="http://schemas.openxmlformats.org/officeDocument/2006/relationships/image" Target="../media/image132.png"/><Relationship Id="rId5" Type="http://schemas.openxmlformats.org/officeDocument/2006/relationships/image" Target="../media/image114.png"/><Relationship Id="rId6" Type="http://schemas.openxmlformats.org/officeDocument/2006/relationships/image" Target="../media/image118.png"/><Relationship Id="rId29" Type="http://schemas.openxmlformats.org/officeDocument/2006/relationships/image" Target="../media/image140.png"/><Relationship Id="rId7" Type="http://schemas.openxmlformats.org/officeDocument/2006/relationships/image" Target="../media/image113.png"/><Relationship Id="rId8" Type="http://schemas.openxmlformats.org/officeDocument/2006/relationships/image" Target="../media/image112.png"/><Relationship Id="rId31" Type="http://schemas.openxmlformats.org/officeDocument/2006/relationships/image" Target="../media/image138.png"/><Relationship Id="rId30" Type="http://schemas.openxmlformats.org/officeDocument/2006/relationships/image" Target="../media/image137.png"/><Relationship Id="rId11" Type="http://schemas.openxmlformats.org/officeDocument/2006/relationships/image" Target="../media/image120.png"/><Relationship Id="rId33" Type="http://schemas.openxmlformats.org/officeDocument/2006/relationships/image" Target="../media/image62.png"/><Relationship Id="rId10" Type="http://schemas.openxmlformats.org/officeDocument/2006/relationships/image" Target="../media/image116.png"/><Relationship Id="rId32" Type="http://schemas.openxmlformats.org/officeDocument/2006/relationships/image" Target="../media/image145.png"/><Relationship Id="rId13" Type="http://schemas.openxmlformats.org/officeDocument/2006/relationships/image" Target="../media/image117.png"/><Relationship Id="rId35" Type="http://schemas.openxmlformats.org/officeDocument/2006/relationships/image" Target="../media/image69.png"/><Relationship Id="rId12" Type="http://schemas.openxmlformats.org/officeDocument/2006/relationships/image" Target="../media/image122.png"/><Relationship Id="rId34" Type="http://schemas.openxmlformats.org/officeDocument/2006/relationships/image" Target="../media/image70.png"/><Relationship Id="rId15" Type="http://schemas.openxmlformats.org/officeDocument/2006/relationships/image" Target="../media/image123.png"/><Relationship Id="rId37" Type="http://schemas.openxmlformats.org/officeDocument/2006/relationships/image" Target="../media/image81.png"/><Relationship Id="rId14" Type="http://schemas.openxmlformats.org/officeDocument/2006/relationships/image" Target="../media/image121.png"/><Relationship Id="rId36" Type="http://schemas.openxmlformats.org/officeDocument/2006/relationships/image" Target="../media/image82.png"/><Relationship Id="rId17" Type="http://schemas.openxmlformats.org/officeDocument/2006/relationships/image" Target="../media/image126.png"/><Relationship Id="rId39" Type="http://schemas.openxmlformats.org/officeDocument/2006/relationships/image" Target="../media/image96.png"/><Relationship Id="rId16" Type="http://schemas.openxmlformats.org/officeDocument/2006/relationships/image" Target="../media/image124.png"/><Relationship Id="rId38" Type="http://schemas.openxmlformats.org/officeDocument/2006/relationships/image" Target="../media/image149.png"/><Relationship Id="rId19" Type="http://schemas.openxmlformats.org/officeDocument/2006/relationships/image" Target="../media/image127.png"/><Relationship Id="rId18" Type="http://schemas.openxmlformats.org/officeDocument/2006/relationships/image" Target="../media/image1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hyperlink" Target="https://eosc-dih.eu/contact/" TargetMode="External"/><Relationship Id="rId5" Type="http://schemas.openxmlformats.org/officeDocument/2006/relationships/hyperlink" Target="https://eosc-dih.eu/partnerships/" TargetMode="External"/><Relationship Id="rId6" Type="http://schemas.openxmlformats.org/officeDocument/2006/relationships/image" Target="../media/image1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8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5" Type="http://schemas.openxmlformats.org/officeDocument/2006/relationships/image" Target="../media/image32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5" Type="http://schemas.openxmlformats.org/officeDocument/2006/relationships/image" Target="../media/image32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"/>
          <p:cNvSpPr txBox="1"/>
          <p:nvPr>
            <p:ph type="ctrTitle"/>
          </p:nvPr>
        </p:nvSpPr>
        <p:spPr>
          <a:xfrm>
            <a:off x="615725" y="1408926"/>
            <a:ext cx="7912500" cy="263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</a:pPr>
            <a:r>
              <a:rPr lang="en-GB"/>
              <a:t>T8.2 EOSC DIH</a:t>
            </a:r>
            <a:endParaRPr sz="20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</a:pPr>
            <a:r>
              <a:t/>
            </a:r>
            <a:endParaRPr sz="20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</a:pPr>
            <a:r>
              <a:rPr lang="en-GB" sz="2000"/>
              <a:t>Elisa Cauhe (EGI Foundation)</a:t>
            </a:r>
            <a:endParaRPr sz="20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</a:pPr>
            <a:r>
              <a:rPr lang="en-GB" sz="2000"/>
              <a:t>Prague, November 2022</a:t>
            </a:r>
            <a:endParaRPr sz="20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319" name="Google Shape;319;p1"/>
          <p:cNvSpPr txBox="1"/>
          <p:nvPr>
            <p:ph idx="3" type="body"/>
          </p:nvPr>
        </p:nvSpPr>
        <p:spPr>
          <a:xfrm>
            <a:off x="615718" y="3778619"/>
            <a:ext cx="7912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</a:pPr>
            <a:r>
              <a:t/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</a:pPr>
            <a:r>
              <a:t/>
            </a:r>
            <a:endParaRPr/>
          </a:p>
        </p:txBody>
      </p:sp>
      <p:pic>
        <p:nvPicPr>
          <p:cNvPr id="320" name="Google Shape;32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72875"/>
            <a:ext cx="1404250" cy="7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Value: Enriching and Exploiting the EOSC</a:t>
            </a:r>
            <a:endParaRPr/>
          </a:p>
        </p:txBody>
      </p:sp>
      <p:pic>
        <p:nvPicPr>
          <p:cNvPr id="444" name="Google Shape;44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0"/>
          <p:cNvSpPr/>
          <p:nvPr/>
        </p:nvSpPr>
        <p:spPr>
          <a:xfrm>
            <a:off x="1887925" y="979350"/>
            <a:ext cx="4882500" cy="15123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4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10800000">
            <a:off x="1747749" y="3278725"/>
            <a:ext cx="4938600" cy="14505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3875" y="2400961"/>
            <a:ext cx="1597073" cy="8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0"/>
          <p:cNvPicPr preferRelativeResize="0"/>
          <p:nvPr/>
        </p:nvPicPr>
        <p:blipFill rotWithShape="1">
          <a:blip r:embed="rId5">
            <a:alphaModFix/>
          </a:blip>
          <a:srcRect b="37033" l="3787" r="3145" t="34765"/>
          <a:stretch/>
        </p:blipFill>
        <p:spPr>
          <a:xfrm>
            <a:off x="1122351" y="2636638"/>
            <a:ext cx="2087225" cy="42183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0"/>
          <p:cNvSpPr txBox="1"/>
          <p:nvPr/>
        </p:nvSpPr>
        <p:spPr>
          <a:xfrm>
            <a:off x="2973825" y="1573750"/>
            <a:ext cx="256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SMEs using services from the EOSC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0" name="Google Shape;450;p10"/>
          <p:cNvSpPr/>
          <p:nvPr/>
        </p:nvSpPr>
        <p:spPr>
          <a:xfrm>
            <a:off x="2512450" y="1039425"/>
            <a:ext cx="34092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Exploiting the EOSC </a:t>
            </a:r>
            <a:endParaRPr b="1" i="0" sz="1900" u="none" cap="none" strike="noStrike">
              <a:solidFill>
                <a:schemeClr val="accent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1" name="Google Shape;451;p10"/>
          <p:cNvSpPr txBox="1"/>
          <p:nvPr/>
        </p:nvSpPr>
        <p:spPr>
          <a:xfrm>
            <a:off x="3047575" y="3505763"/>
            <a:ext cx="256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SMEs bringing services / data to the EOSC </a:t>
            </a:r>
            <a:endParaRPr b="1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2" name="Google Shape;452;p10"/>
          <p:cNvSpPr/>
          <p:nvPr/>
        </p:nvSpPr>
        <p:spPr>
          <a:xfrm>
            <a:off x="2550825" y="3826938"/>
            <a:ext cx="34092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Enriching the EOSC</a:t>
            </a:r>
            <a:endParaRPr b="1" i="0" sz="19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1"/>
          <p:cNvSpPr txBox="1"/>
          <p:nvPr>
            <p:ph type="title"/>
          </p:nvPr>
        </p:nvSpPr>
        <p:spPr>
          <a:xfrm>
            <a:off x="628650" y="117356"/>
            <a:ext cx="63618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Pilots brought by the community</a:t>
            </a:r>
            <a:endParaRPr/>
          </a:p>
        </p:txBody>
      </p:sp>
      <p:sp>
        <p:nvSpPr>
          <p:cNvPr id="458" name="Google Shape;458;p11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9" name="Google Shape;45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1875" y="1817423"/>
            <a:ext cx="1706900" cy="1508677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60" name="Google Shape;46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4525" y="1783513"/>
            <a:ext cx="1607600" cy="1576476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61" name="Google Shape;46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7875" y="1783525"/>
            <a:ext cx="1607600" cy="1980993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grpSp>
        <p:nvGrpSpPr>
          <p:cNvPr id="462" name="Google Shape;462;p11"/>
          <p:cNvGrpSpPr/>
          <p:nvPr/>
        </p:nvGrpSpPr>
        <p:grpSpPr>
          <a:xfrm>
            <a:off x="118477" y="1817399"/>
            <a:ext cx="1607637" cy="1576389"/>
            <a:chOff x="76725" y="1267000"/>
            <a:chExt cx="2181326" cy="2164775"/>
          </a:xfrm>
        </p:grpSpPr>
        <p:pic>
          <p:nvPicPr>
            <p:cNvPr id="463" name="Google Shape;463;p11"/>
            <p:cNvPicPr preferRelativeResize="0"/>
            <p:nvPr/>
          </p:nvPicPr>
          <p:blipFill rotWithShape="1">
            <a:blip r:embed="rId6">
              <a:alphaModFix/>
            </a:blip>
            <a:srcRect b="0" l="0" r="0" t="52442"/>
            <a:stretch/>
          </p:blipFill>
          <p:spPr>
            <a:xfrm>
              <a:off x="76725" y="2571750"/>
              <a:ext cx="2181324" cy="860025"/>
            </a:xfrm>
            <a:prstGeom prst="rect">
              <a:avLst/>
            </a:prstGeom>
            <a:noFill/>
            <a:ln cap="flat" cmpd="sng" w="9525">
              <a:solidFill>
                <a:srgbClr val="D1D1D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  <p:pic>
          <p:nvPicPr>
            <p:cNvPr id="464" name="Google Shape;464;p11"/>
            <p:cNvPicPr preferRelativeResize="0"/>
            <p:nvPr/>
          </p:nvPicPr>
          <p:blipFill rotWithShape="1">
            <a:blip r:embed="rId7">
              <a:alphaModFix/>
            </a:blip>
            <a:srcRect b="26814" l="0" r="0" t="0"/>
            <a:stretch/>
          </p:blipFill>
          <p:spPr>
            <a:xfrm>
              <a:off x="76725" y="1267000"/>
              <a:ext cx="2181326" cy="1304751"/>
            </a:xfrm>
            <a:prstGeom prst="rect">
              <a:avLst/>
            </a:prstGeom>
            <a:noFill/>
            <a:ln cap="flat" cmpd="sng" w="9525">
              <a:solidFill>
                <a:srgbClr val="D1D1D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</p:grpSp>
      <p:pic>
        <p:nvPicPr>
          <p:cNvPr id="465" name="Google Shape;46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578" y="3592275"/>
            <a:ext cx="651429" cy="3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0351" y="1396200"/>
            <a:ext cx="1287462" cy="3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26397" y="1305639"/>
            <a:ext cx="577850" cy="4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89615" y="3535800"/>
            <a:ext cx="651429" cy="3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47881" y="3890448"/>
            <a:ext cx="689232" cy="296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automáticamente" id="470" name="Google Shape;470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01210" y="3919506"/>
            <a:ext cx="689230" cy="23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62403" y="3535800"/>
            <a:ext cx="651429" cy="3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1"/>
          <p:cNvPicPr preferRelativeResize="0"/>
          <p:nvPr/>
        </p:nvPicPr>
        <p:blipFill rotWithShape="1">
          <a:blip r:embed="rId13">
            <a:alphaModFix/>
          </a:blip>
          <a:srcRect b="19580" l="0" r="0" t="0"/>
          <a:stretch/>
        </p:blipFill>
        <p:spPr>
          <a:xfrm>
            <a:off x="4162400" y="1104286"/>
            <a:ext cx="813300" cy="6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36821" y="1204960"/>
            <a:ext cx="1029714" cy="4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91225" y="1817425"/>
            <a:ext cx="1783725" cy="1642608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75" name="Google Shape;475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27649" y="930650"/>
            <a:ext cx="995900" cy="8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7378" y="3592275"/>
            <a:ext cx="651429" cy="3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"/>
          <p:cNvSpPr txBox="1"/>
          <p:nvPr>
            <p:ph type="title"/>
          </p:nvPr>
        </p:nvSpPr>
        <p:spPr>
          <a:xfrm>
            <a:off x="628650" y="117356"/>
            <a:ext cx="63618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Pilot from 1st pilot campaign (2021)</a:t>
            </a:r>
            <a:endParaRPr/>
          </a:p>
        </p:txBody>
      </p:sp>
      <p:sp>
        <p:nvSpPr>
          <p:cNvPr id="482" name="Google Shape;482;p12"/>
          <p:cNvSpPr txBox="1"/>
          <p:nvPr>
            <p:ph idx="12" type="sldNum"/>
          </p:nvPr>
        </p:nvSpPr>
        <p:spPr>
          <a:xfrm>
            <a:off x="4388910" y="4710838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3" name="Google Shape;4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25" y="2004650"/>
            <a:ext cx="1722600" cy="1632800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84" name="Google Shape;4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3675" y="2004638"/>
            <a:ext cx="1722600" cy="1632832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85" name="Google Shape;48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2130" y="2004650"/>
            <a:ext cx="1705370" cy="1632799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86" name="Google Shape;48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3353" y="2004638"/>
            <a:ext cx="1606397" cy="1632826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87" name="Google Shape;48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45600" y="2004650"/>
            <a:ext cx="1689450" cy="1866704"/>
          </a:xfrm>
          <a:prstGeom prst="rect">
            <a:avLst/>
          </a:prstGeom>
          <a:noFill/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88" name="Google Shape;48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4151" y="1297314"/>
            <a:ext cx="424750" cy="63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94775" y="1406149"/>
            <a:ext cx="580425" cy="53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83137" y="1629975"/>
            <a:ext cx="1326825" cy="3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95643" y="1458911"/>
            <a:ext cx="1189369" cy="4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59119" y="1344581"/>
            <a:ext cx="871390" cy="54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20200" y="4070674"/>
            <a:ext cx="580424" cy="33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00125" y="4048737"/>
            <a:ext cx="580424" cy="33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29525" y="4048737"/>
            <a:ext cx="580424" cy="33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33375" y="4048738"/>
            <a:ext cx="744950" cy="37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494775" y="4026800"/>
            <a:ext cx="744950" cy="37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222338" y="4026800"/>
            <a:ext cx="744950" cy="37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43350" y="4026800"/>
            <a:ext cx="744950" cy="378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"/>
          <p:cNvSpPr txBox="1"/>
          <p:nvPr>
            <p:ph type="title"/>
          </p:nvPr>
        </p:nvSpPr>
        <p:spPr>
          <a:xfrm>
            <a:off x="628650" y="117356"/>
            <a:ext cx="63618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Pilots from 2nd pilot campaign (2022)</a:t>
            </a:r>
            <a:endParaRPr/>
          </a:p>
        </p:txBody>
      </p:sp>
      <p:sp>
        <p:nvSpPr>
          <p:cNvPr id="505" name="Google Shape;505;p13"/>
          <p:cNvSpPr txBox="1"/>
          <p:nvPr>
            <p:ph idx="12" type="sldNum"/>
          </p:nvPr>
        </p:nvSpPr>
        <p:spPr>
          <a:xfrm>
            <a:off x="4388910" y="4767263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506" name="Google Shape;506;p13"/>
          <p:cNvGraphicFramePr/>
          <p:nvPr/>
        </p:nvGraphicFramePr>
        <p:xfrm>
          <a:off x="628650" y="105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{B2D1AA5E-1F1D-4745-A7D1-9F7E7FEAB89E}</a:tableStyleId>
              </a:tblPr>
              <a:tblGrid>
                <a:gridCol w="2811275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chemeClr val="dk1"/>
                          </a:solidFill>
                        </a:rPr>
                        <a:t>GTO HPC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chemeClr val="dk1"/>
                          </a:solidFill>
                        </a:rPr>
                        <a:t>IRAZ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chemeClr val="dk1"/>
                          </a:solidFill>
                        </a:rPr>
                        <a:t>LONGTERMDATA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chemeClr val="dk1"/>
                          </a:solidFill>
                        </a:rPr>
                        <a:t>PREMACOOL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REGREEN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SOFIA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YDMS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UDOS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TWC SCUP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7" name="Google Shape;5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682" y="1112724"/>
            <a:ext cx="1429481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0241" y="1446884"/>
            <a:ext cx="1218359" cy="39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32192" y="2297850"/>
            <a:ext cx="1634469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5312" y="3060400"/>
            <a:ext cx="593385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82849" y="3426237"/>
            <a:ext cx="1172425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25322" y="3883200"/>
            <a:ext cx="887452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75299" y="4271475"/>
            <a:ext cx="593400" cy="3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3"/>
          <p:cNvPicPr preferRelativeResize="0"/>
          <p:nvPr/>
        </p:nvPicPr>
        <p:blipFill rotWithShape="1">
          <a:blip r:embed="rId10">
            <a:alphaModFix/>
          </a:blip>
          <a:srcRect b="33341" l="0" r="0" t="32078"/>
          <a:stretch/>
        </p:blipFill>
        <p:spPr>
          <a:xfrm>
            <a:off x="4063213" y="1878145"/>
            <a:ext cx="1172425" cy="38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68513" y="2706051"/>
            <a:ext cx="1361838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00325" y="3060401"/>
            <a:ext cx="658488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00325" y="1476401"/>
            <a:ext cx="658488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00325" y="2268401"/>
            <a:ext cx="658488" cy="3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91687" y="1142852"/>
            <a:ext cx="475769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42125" y="2297852"/>
            <a:ext cx="475769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91675" y="2694527"/>
            <a:ext cx="475769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51000" y="3090527"/>
            <a:ext cx="475769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991685" y="1844688"/>
            <a:ext cx="744940" cy="4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857110" y="3399250"/>
            <a:ext cx="744940" cy="4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401210" y="2225963"/>
            <a:ext cx="744940" cy="4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18953" y="3122026"/>
            <a:ext cx="950999" cy="21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651003" y="2725689"/>
            <a:ext cx="950999" cy="21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991663" y="3883201"/>
            <a:ext cx="829793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991663" y="4313426"/>
            <a:ext cx="829793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711600" y="1108801"/>
            <a:ext cx="829793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"/>
          <p:cNvSpPr txBox="1"/>
          <p:nvPr/>
        </p:nvSpPr>
        <p:spPr>
          <a:xfrm>
            <a:off x="344400" y="1420400"/>
            <a:ext cx="4746600" cy="17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GB" sz="33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EOSC DIH Expression of Interest for Business Pilots: 4th Round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8500" y="-44925"/>
            <a:ext cx="4144976" cy="548102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4"/>
          <p:cNvSpPr txBox="1"/>
          <p:nvPr/>
        </p:nvSpPr>
        <p:spPr>
          <a:xfrm>
            <a:off x="436900" y="3309750"/>
            <a:ext cx="4746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0" i="0" lang="en-GB" sz="2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Deadline</a:t>
            </a:r>
            <a:endParaRPr b="0" i="0" sz="27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0" i="0" lang="en-GB" sz="2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15th December</a:t>
            </a:r>
            <a:endParaRPr b="0" i="0" sz="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8" name="Google Shape;538;p14"/>
          <p:cNvSpPr/>
          <p:nvPr/>
        </p:nvSpPr>
        <p:spPr>
          <a:xfrm>
            <a:off x="4851500" y="0"/>
            <a:ext cx="3698565" cy="5289016"/>
          </a:xfrm>
          <a:custGeom>
            <a:rect b="b" l="l" r="r" t="t"/>
            <a:pathLst>
              <a:path extrusionOk="0" h="168306" w="117695">
                <a:moveTo>
                  <a:pt x="0" y="0"/>
                </a:moveTo>
                <a:lnTo>
                  <a:pt x="34440" y="0"/>
                </a:lnTo>
                <a:lnTo>
                  <a:pt x="117695" y="168306"/>
                </a:lnTo>
                <a:lnTo>
                  <a:pt x="83554" y="168306"/>
                </a:lnTo>
                <a:close/>
              </a:path>
            </a:pathLst>
          </a:custGeom>
          <a:gradFill>
            <a:gsLst>
              <a:gs pos="0">
                <a:srgbClr val="FF674E"/>
              </a:gs>
              <a:gs pos="100000">
                <a:srgbClr val="FFAF00"/>
              </a:gs>
            </a:gsLst>
            <a:lin ang="5400012" scaled="0"/>
          </a:gradFill>
          <a:ln>
            <a:noFill/>
          </a:ln>
        </p:spPr>
      </p:sp>
      <p:sp>
        <p:nvSpPr>
          <p:cNvPr id="539" name="Google Shape;539;p14"/>
          <p:cNvSpPr/>
          <p:nvPr/>
        </p:nvSpPr>
        <p:spPr>
          <a:xfrm>
            <a:off x="5547797" y="3451475"/>
            <a:ext cx="2133686" cy="1691994"/>
          </a:xfrm>
          <a:custGeom>
            <a:rect b="b" l="l" r="r" t="t"/>
            <a:pathLst>
              <a:path extrusionOk="0" h="50910" w="59596">
                <a:moveTo>
                  <a:pt x="0" y="0"/>
                </a:moveTo>
                <a:lnTo>
                  <a:pt x="35038" y="0"/>
                </a:lnTo>
                <a:lnTo>
                  <a:pt x="59596" y="50910"/>
                </a:lnTo>
                <a:lnTo>
                  <a:pt x="24856" y="50611"/>
                </a:lnTo>
                <a:close/>
              </a:path>
            </a:pathLst>
          </a:custGeom>
          <a:solidFill>
            <a:srgbClr val="00CCEA"/>
          </a:solidFill>
          <a:ln>
            <a:noFill/>
          </a:ln>
        </p:spPr>
      </p:sp>
      <p:sp>
        <p:nvSpPr>
          <p:cNvPr id="540" name="Google Shape;540;p14"/>
          <p:cNvSpPr/>
          <p:nvPr/>
        </p:nvSpPr>
        <p:spPr>
          <a:xfrm>
            <a:off x="5621000" y="1896125"/>
            <a:ext cx="850286" cy="793941"/>
          </a:xfrm>
          <a:custGeom>
            <a:rect b="b" l="l" r="r" t="t"/>
            <a:pathLst>
              <a:path extrusionOk="0" h="50910" w="59596">
                <a:moveTo>
                  <a:pt x="0" y="0"/>
                </a:moveTo>
                <a:lnTo>
                  <a:pt x="35038" y="0"/>
                </a:lnTo>
                <a:lnTo>
                  <a:pt x="59596" y="50910"/>
                </a:lnTo>
                <a:lnTo>
                  <a:pt x="24856" y="50611"/>
                </a:lnTo>
                <a:close/>
              </a:path>
            </a:pathLst>
          </a:custGeom>
          <a:solidFill>
            <a:srgbClr val="00CCEA"/>
          </a:solidFill>
          <a:ln>
            <a:noFill/>
          </a:ln>
        </p:spPr>
      </p:sp>
      <p:sp>
        <p:nvSpPr>
          <p:cNvPr id="541" name="Google Shape;541;p14"/>
          <p:cNvSpPr/>
          <p:nvPr/>
        </p:nvSpPr>
        <p:spPr>
          <a:xfrm>
            <a:off x="5857075" y="3008078"/>
            <a:ext cx="1322870" cy="2135505"/>
          </a:xfrm>
          <a:custGeom>
            <a:rect b="b" l="l" r="r" t="t"/>
            <a:pathLst>
              <a:path extrusionOk="0" h="67681" w="41926">
                <a:moveTo>
                  <a:pt x="0" y="599"/>
                </a:moveTo>
                <a:lnTo>
                  <a:pt x="9583" y="0"/>
                </a:lnTo>
                <a:lnTo>
                  <a:pt x="41926" y="67382"/>
                </a:lnTo>
                <a:lnTo>
                  <a:pt x="33841" y="67681"/>
                </a:lnTo>
                <a:close/>
              </a:path>
            </a:pathLst>
          </a:custGeom>
          <a:gradFill>
            <a:gsLst>
              <a:gs pos="0">
                <a:srgbClr val="00CCEA"/>
              </a:gs>
              <a:gs pos="100000">
                <a:srgbClr val="004EE1"/>
              </a:gs>
            </a:gsLst>
            <a:lin ang="5400012" scaled="0"/>
          </a:gradFill>
          <a:ln>
            <a:noFill/>
          </a:ln>
        </p:spPr>
      </p:sp>
      <p:sp>
        <p:nvSpPr>
          <p:cNvPr id="542" name="Google Shape;542;p14"/>
          <p:cNvSpPr/>
          <p:nvPr/>
        </p:nvSpPr>
        <p:spPr>
          <a:xfrm rot="10800000">
            <a:off x="6252352" y="-44971"/>
            <a:ext cx="1000774" cy="1615545"/>
          </a:xfrm>
          <a:custGeom>
            <a:rect b="b" l="l" r="r" t="t"/>
            <a:pathLst>
              <a:path extrusionOk="0" h="67681" w="41926">
                <a:moveTo>
                  <a:pt x="0" y="599"/>
                </a:moveTo>
                <a:lnTo>
                  <a:pt x="9583" y="0"/>
                </a:lnTo>
                <a:lnTo>
                  <a:pt x="41926" y="67382"/>
                </a:lnTo>
                <a:lnTo>
                  <a:pt x="33841" y="67681"/>
                </a:lnTo>
                <a:close/>
              </a:path>
            </a:pathLst>
          </a:custGeom>
          <a:gradFill>
            <a:gsLst>
              <a:gs pos="0">
                <a:srgbClr val="00CCEA"/>
              </a:gs>
              <a:gs pos="100000">
                <a:srgbClr val="004EE1"/>
              </a:gs>
            </a:gsLst>
            <a:lin ang="5400012" scaled="0"/>
          </a:gradFill>
          <a:ln>
            <a:noFill/>
          </a:ln>
        </p:spPr>
      </p:sp>
      <p:sp>
        <p:nvSpPr>
          <p:cNvPr id="543" name="Google Shape;543;p14"/>
          <p:cNvSpPr/>
          <p:nvPr/>
        </p:nvSpPr>
        <p:spPr>
          <a:xfrm rot="10800000">
            <a:off x="5355553" y="-44921"/>
            <a:ext cx="896797" cy="1447697"/>
          </a:xfrm>
          <a:custGeom>
            <a:rect b="b" l="l" r="r" t="t"/>
            <a:pathLst>
              <a:path extrusionOk="0" h="67681" w="41926">
                <a:moveTo>
                  <a:pt x="0" y="599"/>
                </a:moveTo>
                <a:lnTo>
                  <a:pt x="9583" y="0"/>
                </a:lnTo>
                <a:lnTo>
                  <a:pt x="41926" y="67382"/>
                </a:lnTo>
                <a:lnTo>
                  <a:pt x="33841" y="67681"/>
                </a:lnTo>
                <a:close/>
              </a:path>
            </a:pathLst>
          </a:custGeom>
          <a:solidFill>
            <a:srgbClr val="00CCEA"/>
          </a:solidFill>
          <a:ln>
            <a:noFill/>
          </a:ln>
        </p:spPr>
      </p:sp>
      <p:sp>
        <p:nvSpPr>
          <p:cNvPr id="544" name="Google Shape;544;p14"/>
          <p:cNvSpPr/>
          <p:nvPr/>
        </p:nvSpPr>
        <p:spPr>
          <a:xfrm>
            <a:off x="3720174" y="3309750"/>
            <a:ext cx="2866395" cy="1860237"/>
          </a:xfrm>
          <a:custGeom>
            <a:rect b="b" l="l" r="r" t="t"/>
            <a:pathLst>
              <a:path extrusionOk="0" h="114353" w="134699">
                <a:moveTo>
                  <a:pt x="0" y="0"/>
                </a:moveTo>
                <a:lnTo>
                  <a:pt x="102870" y="28708"/>
                </a:lnTo>
                <a:lnTo>
                  <a:pt x="134699" y="112527"/>
                </a:lnTo>
                <a:lnTo>
                  <a:pt x="15790" y="114353"/>
                </a:lnTo>
                <a:close/>
              </a:path>
            </a:pathLst>
          </a:custGeom>
          <a:gradFill>
            <a:gsLst>
              <a:gs pos="0">
                <a:srgbClr val="FF674E"/>
              </a:gs>
              <a:gs pos="100000">
                <a:srgbClr val="FFAF00"/>
              </a:gs>
            </a:gsLst>
            <a:lin ang="5400012" scaled="0"/>
          </a:gradFill>
          <a:ln>
            <a:noFill/>
          </a:ln>
        </p:spPr>
      </p:sp>
      <p:sp>
        <p:nvSpPr>
          <p:cNvPr id="545" name="Google Shape;545;p14"/>
          <p:cNvSpPr txBox="1"/>
          <p:nvPr/>
        </p:nvSpPr>
        <p:spPr>
          <a:xfrm>
            <a:off x="4005125" y="3971300"/>
            <a:ext cx="2296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Webinar coming soon</a:t>
            </a:r>
            <a:endParaRPr b="1" i="0" sz="19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Stay tuned!</a:t>
            </a:r>
            <a:endParaRPr b="1" i="0" sz="19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5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DIH Monitoring &amp; Evaluation Framework</a:t>
            </a:r>
            <a:endParaRPr/>
          </a:p>
        </p:txBody>
      </p:sp>
      <p:pic>
        <p:nvPicPr>
          <p:cNvPr id="551" name="Google Shape;55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5"/>
          <p:cNvSpPr/>
          <p:nvPr/>
        </p:nvSpPr>
        <p:spPr>
          <a:xfrm>
            <a:off x="601576" y="3622453"/>
            <a:ext cx="1763100" cy="450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Periodic monitoring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5"/>
          <p:cNvSpPr/>
          <p:nvPr/>
        </p:nvSpPr>
        <p:spPr>
          <a:xfrm>
            <a:off x="3757774" y="3622453"/>
            <a:ext cx="1763100" cy="450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Interviews with Pilots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5"/>
          <p:cNvSpPr/>
          <p:nvPr/>
        </p:nvSpPr>
        <p:spPr>
          <a:xfrm>
            <a:off x="6913975" y="3622453"/>
            <a:ext cx="1763100" cy="450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 maturity Questionnaire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5"/>
          <p:cNvSpPr/>
          <p:nvPr/>
        </p:nvSpPr>
        <p:spPr>
          <a:xfrm>
            <a:off x="3757774" y="1578748"/>
            <a:ext cx="1763100" cy="6363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EOSC DIH Intervention Logic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5"/>
          <p:cNvSpPr/>
          <p:nvPr/>
        </p:nvSpPr>
        <p:spPr>
          <a:xfrm>
            <a:off x="3757774" y="2536344"/>
            <a:ext cx="1763100" cy="450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EOSC DIH M&amp;E Framework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7" name="Google Shape;557;p15"/>
          <p:cNvCxnSpPr>
            <a:stCxn id="556" idx="2"/>
            <a:endCxn id="552" idx="0"/>
          </p:cNvCxnSpPr>
          <p:nvPr/>
        </p:nvCxnSpPr>
        <p:spPr>
          <a:xfrm rot="5400000">
            <a:off x="2743174" y="1726194"/>
            <a:ext cx="636000" cy="31563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8" name="Google Shape;558;p15"/>
          <p:cNvCxnSpPr>
            <a:stCxn id="556" idx="2"/>
            <a:endCxn id="554" idx="0"/>
          </p:cNvCxnSpPr>
          <p:nvPr/>
        </p:nvCxnSpPr>
        <p:spPr>
          <a:xfrm flipH="1" rot="-5400000">
            <a:off x="5899474" y="1726194"/>
            <a:ext cx="636000" cy="31563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9" name="Google Shape;559;p15"/>
          <p:cNvCxnSpPr>
            <a:stCxn id="556" idx="2"/>
            <a:endCxn id="553" idx="0"/>
          </p:cNvCxnSpPr>
          <p:nvPr/>
        </p:nvCxnSpPr>
        <p:spPr>
          <a:xfrm flipH="1" rot="-5400000">
            <a:off x="4321624" y="3304044"/>
            <a:ext cx="636000" cy="6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0" name="Google Shape;560;p15"/>
          <p:cNvSpPr/>
          <p:nvPr/>
        </p:nvSpPr>
        <p:spPr>
          <a:xfrm>
            <a:off x="1663892" y="1071036"/>
            <a:ext cx="1763100" cy="450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Policy context analysis</a:t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5"/>
          <p:cNvSpPr/>
          <p:nvPr/>
        </p:nvSpPr>
        <p:spPr>
          <a:xfrm>
            <a:off x="5864407" y="1071036"/>
            <a:ext cx="1763100" cy="450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Interviews with other DIHs</a:t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5"/>
          <p:cNvSpPr/>
          <p:nvPr/>
        </p:nvSpPr>
        <p:spPr>
          <a:xfrm>
            <a:off x="6069335" y="2536342"/>
            <a:ext cx="1763100" cy="450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Interviews with other DIHs</a:t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Google Shape;563;p15"/>
          <p:cNvCxnSpPr>
            <a:stCxn id="560" idx="3"/>
            <a:endCxn id="555" idx="0"/>
          </p:cNvCxnSpPr>
          <p:nvPr/>
        </p:nvCxnSpPr>
        <p:spPr>
          <a:xfrm>
            <a:off x="3426992" y="1296036"/>
            <a:ext cx="1212300" cy="28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64" name="Google Shape;564;p15"/>
          <p:cNvCxnSpPr>
            <a:stCxn id="561" idx="1"/>
            <a:endCxn id="555" idx="0"/>
          </p:cNvCxnSpPr>
          <p:nvPr/>
        </p:nvCxnSpPr>
        <p:spPr>
          <a:xfrm flipH="1">
            <a:off x="4639207" y="1296036"/>
            <a:ext cx="1225200" cy="28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65" name="Google Shape;565;p15"/>
          <p:cNvCxnSpPr>
            <a:stCxn id="556" idx="3"/>
            <a:endCxn id="562" idx="1"/>
          </p:cNvCxnSpPr>
          <p:nvPr/>
        </p:nvCxnSpPr>
        <p:spPr>
          <a:xfrm>
            <a:off x="5520874" y="2761344"/>
            <a:ext cx="5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66" name="Google Shape;566;p15"/>
          <p:cNvCxnSpPr>
            <a:stCxn id="555" idx="2"/>
            <a:endCxn id="556" idx="0"/>
          </p:cNvCxnSpPr>
          <p:nvPr/>
        </p:nvCxnSpPr>
        <p:spPr>
          <a:xfrm>
            <a:off x="4639324" y="2215048"/>
            <a:ext cx="0" cy="3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6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Community</a:t>
            </a:r>
            <a:endParaRPr/>
          </a:p>
        </p:txBody>
      </p:sp>
      <p:pic>
        <p:nvPicPr>
          <p:cNvPr id="572" name="Google Shape;5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8481" y="718144"/>
            <a:ext cx="6400070" cy="4316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7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Expansion and Operation in EOSC Future</a:t>
            </a:r>
            <a:endParaRPr/>
          </a:p>
        </p:txBody>
      </p:sp>
      <p:pic>
        <p:nvPicPr>
          <p:cNvPr id="579" name="Google Shape;5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7"/>
          <p:cNvSpPr txBox="1"/>
          <p:nvPr>
            <p:ph idx="1" type="body"/>
          </p:nvPr>
        </p:nvSpPr>
        <p:spPr>
          <a:xfrm>
            <a:off x="628650" y="938450"/>
            <a:ext cx="70899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42105"/>
              <a:buFont typeface="Arial"/>
              <a:buNone/>
            </a:pPr>
            <a:r>
              <a:rPr lang="en-GB" sz="1900"/>
              <a:t>C</a:t>
            </a:r>
            <a:r>
              <a:rPr lang="en-GB" sz="1800"/>
              <a:t>ollaborations for service portfolio</a:t>
            </a:r>
            <a:endParaRPr sz="1800"/>
          </a:p>
          <a:p>
            <a:pPr indent="-245109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●"/>
            </a:pPr>
            <a:r>
              <a:rPr lang="en-GB" sz="1800"/>
              <a:t>INFRAEOSC-07 projects</a:t>
            </a:r>
            <a:endParaRPr sz="1800"/>
          </a:p>
          <a:p>
            <a:pPr indent="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-245109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●"/>
            </a:pPr>
            <a:r>
              <a:rPr lang="en-GB" sz="1800"/>
              <a:t>Other projects</a:t>
            </a:r>
            <a:endParaRPr sz="1800"/>
          </a:p>
          <a:p>
            <a:pPr indent="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11111"/>
              <a:buNone/>
            </a:pPr>
            <a:r>
              <a:rPr lang="en-GB" sz="1800"/>
              <a:t>Partnerships with multipliers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-24510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800"/>
              <a:t>Regional DIHs</a:t>
            </a:r>
            <a:endParaRPr sz="1800"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-24510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800"/>
              <a:t>Other DIH networks</a:t>
            </a:r>
            <a:endParaRPr sz="1800"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-24510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800"/>
              <a:t>Industry support initiatives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444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444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sz="1800"/>
              <a:t>EOSC DIH is one of the EOSC Future Key Exploitable Results (also a KER in EOSC Hub project) </a:t>
            </a:r>
            <a:endParaRPr sz="1800"/>
          </a:p>
        </p:txBody>
      </p:sp>
      <p:pic>
        <p:nvPicPr>
          <p:cNvPr id="581" name="Google Shape;58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0688" y="1708145"/>
            <a:ext cx="1053159" cy="42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1897" y="2852760"/>
            <a:ext cx="637939" cy="61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83" name="Google Shape;58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38906" y="3699425"/>
            <a:ext cx="1228725" cy="386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plate&#10;&#10;Description automatically generated" id="584" name="Google Shape;58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55582" y="2393527"/>
            <a:ext cx="893849" cy="46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9632" y="2540682"/>
            <a:ext cx="1337721" cy="346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22848" y="3069035"/>
            <a:ext cx="1666100" cy="42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92469" y="3589095"/>
            <a:ext cx="699866" cy="69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55564" y="1756313"/>
            <a:ext cx="699417" cy="30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55575" y="1141836"/>
            <a:ext cx="699400" cy="4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349432" y="1193127"/>
            <a:ext cx="819046" cy="3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267265" y="951339"/>
            <a:ext cx="1578136" cy="8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712729" y="1206113"/>
            <a:ext cx="1145242" cy="37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502075" y="2595913"/>
            <a:ext cx="1337725" cy="23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18423" y="2405660"/>
            <a:ext cx="952730" cy="61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034742" y="1102138"/>
            <a:ext cx="1024000" cy="58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312292" y="1793323"/>
            <a:ext cx="893308" cy="3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362920" y="1702616"/>
            <a:ext cx="775622" cy="3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295875" y="1804486"/>
            <a:ext cx="1145249" cy="27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017184" y="3727223"/>
            <a:ext cx="423617" cy="4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8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Companies in the Ecosystem</a:t>
            </a:r>
            <a:endParaRPr/>
          </a:p>
        </p:txBody>
      </p:sp>
      <p:pic>
        <p:nvPicPr>
          <p:cNvPr id="605" name="Google Shape;6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8"/>
          <p:cNvPicPr preferRelativeResize="0"/>
          <p:nvPr/>
        </p:nvPicPr>
        <p:blipFill rotWithShape="1">
          <a:blip r:embed="rId4">
            <a:alphaModFix/>
          </a:blip>
          <a:srcRect b="33341" l="0" r="0" t="32078"/>
          <a:stretch/>
        </p:blipFill>
        <p:spPr>
          <a:xfrm>
            <a:off x="4583752" y="694850"/>
            <a:ext cx="1761650" cy="57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7575" y="1655678"/>
            <a:ext cx="694695" cy="50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7377" y="2228821"/>
            <a:ext cx="1769140" cy="30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6714" y="4075530"/>
            <a:ext cx="1630474" cy="36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2912" y="4610411"/>
            <a:ext cx="1031931" cy="48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17527" y="2007140"/>
            <a:ext cx="1630474" cy="92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814290" y="1760395"/>
            <a:ext cx="803060" cy="48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0274" y="1806292"/>
            <a:ext cx="892964" cy="48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71625" y="4323838"/>
            <a:ext cx="2351341" cy="43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26567" y="1190737"/>
            <a:ext cx="1218358" cy="66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291901" y="3564996"/>
            <a:ext cx="1630472" cy="2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71876" y="2287879"/>
            <a:ext cx="1585485" cy="34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21892" y="3171607"/>
            <a:ext cx="803054" cy="7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1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597762" y="2966758"/>
            <a:ext cx="951013" cy="55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298531" y="4042181"/>
            <a:ext cx="1630473" cy="30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1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72929" y="2915250"/>
            <a:ext cx="1486837" cy="40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272568" y="3492469"/>
            <a:ext cx="999308" cy="41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205421" y="3038272"/>
            <a:ext cx="1486836" cy="52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030618" y="2534162"/>
            <a:ext cx="1131525" cy="35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1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572280" y="3506024"/>
            <a:ext cx="1331802" cy="42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943987" y="3078743"/>
            <a:ext cx="1402037" cy="30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245519" y="1513136"/>
            <a:ext cx="1131526" cy="27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77897" y="1430398"/>
            <a:ext cx="738875" cy="41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256258" y="1350278"/>
            <a:ext cx="1031928" cy="23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814290" y="1350264"/>
            <a:ext cx="1585485" cy="34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864884" y="3976449"/>
            <a:ext cx="1591269" cy="3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248192" y="1869106"/>
            <a:ext cx="2059713" cy="37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668867" y="2963657"/>
            <a:ext cx="1218359" cy="57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05575" y="3613778"/>
            <a:ext cx="892966" cy="23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570979" y="2509976"/>
            <a:ext cx="694695" cy="51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765624" y="3826528"/>
            <a:ext cx="499766" cy="70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4122928" y="3976449"/>
            <a:ext cx="489725" cy="44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529034" y="774792"/>
            <a:ext cx="1769141" cy="4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871729" y="1250609"/>
            <a:ext cx="1218359" cy="39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16771" y="4607073"/>
            <a:ext cx="1769140" cy="30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771706" y="1835960"/>
            <a:ext cx="1701920" cy="34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5858197" y="2371404"/>
            <a:ext cx="1131547" cy="46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8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2387227" y="2755606"/>
            <a:ext cx="1701911" cy="30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8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2966895" y="4460617"/>
            <a:ext cx="1402037" cy="52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8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6635367" y="3778483"/>
            <a:ext cx="951004" cy="573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9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DIH in numbers</a:t>
            </a:r>
            <a:endParaRPr/>
          </a:p>
        </p:txBody>
      </p:sp>
      <p:sp>
        <p:nvSpPr>
          <p:cNvPr id="651" name="Google Shape;651;p19"/>
          <p:cNvSpPr txBox="1"/>
          <p:nvPr>
            <p:ph idx="12" type="sldNum"/>
          </p:nvPr>
        </p:nvSpPr>
        <p:spPr>
          <a:xfrm>
            <a:off x="2839416" y="487967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2" name="Google Shape;652;p19"/>
          <p:cNvSpPr/>
          <p:nvPr/>
        </p:nvSpPr>
        <p:spPr>
          <a:xfrm>
            <a:off x="312900" y="1039575"/>
            <a:ext cx="1160700" cy="1115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218</a:t>
            </a:r>
            <a:endParaRPr b="1" i="0" sz="32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3" name="Google Shape;653;p19"/>
          <p:cNvSpPr txBox="1"/>
          <p:nvPr/>
        </p:nvSpPr>
        <p:spPr>
          <a:xfrm>
            <a:off x="0" y="2211650"/>
            <a:ext cx="178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Informed SMEs</a:t>
            </a:r>
            <a:endParaRPr b="1" i="0" sz="1800" u="none" cap="none" strike="noStrike">
              <a:solidFill>
                <a:schemeClr val="accent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4" name="Google Shape;654;p19"/>
          <p:cNvSpPr/>
          <p:nvPr/>
        </p:nvSpPr>
        <p:spPr>
          <a:xfrm>
            <a:off x="4673375" y="3012575"/>
            <a:ext cx="1160700" cy="11151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18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5" name="Google Shape;655;p19"/>
          <p:cNvSpPr txBox="1"/>
          <p:nvPr/>
        </p:nvSpPr>
        <p:spPr>
          <a:xfrm>
            <a:off x="4360475" y="4184650"/>
            <a:ext cx="178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Strategic partnerships</a:t>
            </a:r>
            <a:endParaRPr b="1" i="0" sz="1800" u="none" cap="none" strike="noStrike">
              <a:solidFill>
                <a:schemeClr val="accent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6" name="Google Shape;656;p19"/>
          <p:cNvSpPr/>
          <p:nvPr/>
        </p:nvSpPr>
        <p:spPr>
          <a:xfrm>
            <a:off x="2546875" y="992663"/>
            <a:ext cx="1160700" cy="1115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6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7" name="Google Shape;657;p19"/>
          <p:cNvSpPr txBox="1"/>
          <p:nvPr/>
        </p:nvSpPr>
        <p:spPr>
          <a:xfrm>
            <a:off x="2124576" y="2164750"/>
            <a:ext cx="207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EOSC- projects collaborations</a:t>
            </a:r>
            <a:endParaRPr b="1" i="0" sz="1800" u="none" cap="none" strike="noStrike">
              <a:solidFill>
                <a:schemeClr val="accent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8" name="Google Shape;658;p19"/>
          <p:cNvSpPr/>
          <p:nvPr/>
        </p:nvSpPr>
        <p:spPr>
          <a:xfrm>
            <a:off x="7082988" y="1039563"/>
            <a:ext cx="1160700" cy="1115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36 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9" name="Google Shape;659;p19"/>
          <p:cNvSpPr txBox="1"/>
          <p:nvPr/>
        </p:nvSpPr>
        <p:spPr>
          <a:xfrm>
            <a:off x="6770088" y="2211638"/>
            <a:ext cx="178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Funding opportunities</a:t>
            </a:r>
            <a:r>
              <a:rPr b="1" i="0" lang="en-GB" sz="18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b="1" i="0" sz="1800" u="none" cap="none" strike="noStrike">
              <a:solidFill>
                <a:schemeClr val="accent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0" name="Google Shape;660;p19"/>
          <p:cNvSpPr/>
          <p:nvPr/>
        </p:nvSpPr>
        <p:spPr>
          <a:xfrm>
            <a:off x="4788600" y="992663"/>
            <a:ext cx="1160700" cy="11151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5 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1" name="Google Shape;661;p19"/>
          <p:cNvSpPr txBox="1"/>
          <p:nvPr/>
        </p:nvSpPr>
        <p:spPr>
          <a:xfrm>
            <a:off x="4475700" y="2164738"/>
            <a:ext cx="178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Regional DIH connected</a:t>
            </a:r>
            <a:endParaRPr b="1" i="0" sz="1800" u="none" cap="none" strike="noStrike">
              <a:solidFill>
                <a:schemeClr val="accent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2" name="Google Shape;662;p19"/>
          <p:cNvSpPr/>
          <p:nvPr/>
        </p:nvSpPr>
        <p:spPr>
          <a:xfrm>
            <a:off x="197675" y="2955600"/>
            <a:ext cx="1160700" cy="1115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43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3" name="Google Shape;663;p19"/>
          <p:cNvSpPr txBox="1"/>
          <p:nvPr/>
        </p:nvSpPr>
        <p:spPr>
          <a:xfrm>
            <a:off x="-115225" y="4127675"/>
            <a:ext cx="178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SMEs supported</a:t>
            </a:r>
            <a:endParaRPr b="1" i="0" sz="1800" u="none" cap="none" strike="noStrike">
              <a:solidFill>
                <a:schemeClr val="accent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4" name="Google Shape;664;p19"/>
          <p:cNvSpPr/>
          <p:nvPr/>
        </p:nvSpPr>
        <p:spPr>
          <a:xfrm>
            <a:off x="2435525" y="2955588"/>
            <a:ext cx="1160700" cy="1115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6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5" name="Google Shape;665;p19"/>
          <p:cNvSpPr txBox="1"/>
          <p:nvPr/>
        </p:nvSpPr>
        <p:spPr>
          <a:xfrm>
            <a:off x="1936625" y="4127675"/>
            <a:ext cx="197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Onboarded services in the MP</a:t>
            </a:r>
            <a:endParaRPr b="1" i="0" sz="1800" u="none" cap="none" strike="noStrike">
              <a:solidFill>
                <a:schemeClr val="accent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6" name="Google Shape;666;p19"/>
          <p:cNvSpPr/>
          <p:nvPr/>
        </p:nvSpPr>
        <p:spPr>
          <a:xfrm>
            <a:off x="7082988" y="2955588"/>
            <a:ext cx="1160700" cy="1115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17</a:t>
            </a:r>
            <a:endParaRPr b="1" i="0" sz="36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7" name="Google Shape;667;p19"/>
          <p:cNvSpPr txBox="1"/>
          <p:nvPr/>
        </p:nvSpPr>
        <p:spPr>
          <a:xfrm>
            <a:off x="6770088" y="4127663"/>
            <a:ext cx="178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Industry events attended</a:t>
            </a:r>
            <a:endParaRPr b="1" i="0" sz="18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The Context</a:t>
            </a:r>
            <a:endParaRPr/>
          </a:p>
        </p:txBody>
      </p:sp>
      <p:sp>
        <p:nvSpPr>
          <p:cNvPr id="327" name="Google Shape;327;p2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328" name="Google Shape;3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650" y="930650"/>
            <a:ext cx="2994568" cy="37441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30" name="Google Shape;330;p2"/>
          <p:cNvSpPr txBox="1"/>
          <p:nvPr/>
        </p:nvSpPr>
        <p:spPr>
          <a:xfrm>
            <a:off x="4391850" y="1300600"/>
            <a:ext cx="427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…EOSC extends to the public and private sector, and to society at large.</a:t>
            </a:r>
            <a:endParaRPr b="0" i="0" sz="2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1" name="Google Shape;331;p2"/>
          <p:cNvSpPr txBox="1"/>
          <p:nvPr/>
        </p:nvSpPr>
        <p:spPr>
          <a:xfrm>
            <a:off x="3682200" y="711800"/>
            <a:ext cx="8898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600"/>
              <a:buFont typeface="Arial"/>
              <a:buNone/>
            </a:pPr>
            <a:r>
              <a:rPr b="1" i="1" lang="en-GB" sz="10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0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"/>
          <p:cNvSpPr txBox="1"/>
          <p:nvPr/>
        </p:nvSpPr>
        <p:spPr>
          <a:xfrm>
            <a:off x="4897775" y="2652250"/>
            <a:ext cx="388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1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Preface by Karel Luyben, EOSC Executive Board Chair (2019-2020), EOSC Association President </a:t>
            </a:r>
            <a:endParaRPr b="0" i="1" sz="13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Get Involved</a:t>
            </a:r>
            <a:endParaRPr/>
          </a:p>
        </p:txBody>
      </p:sp>
      <p:pic>
        <p:nvPicPr>
          <p:cNvPr id="673" name="Google Shape;6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0"/>
          <p:cNvSpPr txBox="1"/>
          <p:nvPr/>
        </p:nvSpPr>
        <p:spPr>
          <a:xfrm>
            <a:off x="304250" y="647700"/>
            <a:ext cx="4497900" cy="4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Expression of Interest</a:t>
            </a:r>
            <a:r>
              <a:rPr b="0" i="0" lang="en-GB" sz="17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 – co-creation </a:t>
            </a:r>
            <a:endParaRPr b="0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Attract wider community</a:t>
            </a:r>
            <a:endParaRPr b="0" i="0" sz="14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Target specific areas</a:t>
            </a:r>
            <a:endParaRPr b="1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Join our community</a:t>
            </a:r>
            <a:endParaRPr b="1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Establish a partnership</a:t>
            </a:r>
            <a:endParaRPr b="0" i="0" sz="14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Defining specific engagement areas</a:t>
            </a:r>
            <a:endParaRPr b="0" i="0" sz="14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Contribute expertise in a specific field/area</a:t>
            </a:r>
            <a:endParaRPr b="0" i="0" sz="14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Ask us through webpage</a:t>
            </a:r>
            <a:endParaRPr b="1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If you have a pilot idea</a:t>
            </a:r>
            <a:endParaRPr b="0" i="0" sz="14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If you want to kick start engagement </a:t>
            </a:r>
            <a:r>
              <a:rPr b="0" i="0" lang="en-GB" sz="1400" u="none" cap="none" strike="noStrike">
                <a:solidFill>
                  <a:srgbClr val="434343"/>
                </a:solidFill>
                <a:uFill>
                  <a:noFill/>
                </a:uFill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https://eosc-dih.eu/contact/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Collaboration</a:t>
            </a:r>
            <a:r>
              <a:rPr b="0" i="0" lang="en-GB" sz="17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 with other projects</a:t>
            </a:r>
            <a:endParaRPr b="0" i="0" sz="17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Being an exploitation channel for EOSC projects!!!!</a:t>
            </a:r>
            <a:endParaRPr b="0" i="0" sz="1400" u="none" cap="none" strike="noStrike">
              <a:solidFill>
                <a:srgbClr val="434343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bel"/>
              <a:buChar char="●"/>
            </a:pPr>
            <a:r>
              <a:rPr b="0" i="0" lang="en-GB" sz="1400" u="none" cap="none" strike="noStrike">
                <a:solidFill>
                  <a:srgbClr val="434343"/>
                </a:solidFill>
                <a:latin typeface="Corbel"/>
                <a:ea typeface="Corbel"/>
                <a:cs typeface="Corbel"/>
                <a:sym typeface="Corbel"/>
              </a:rPr>
              <a:t>Defining long-term collaboration scope and agreements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5"/>
              </a:rPr>
              <a:t>https://eosc-dih.eu/partnerships/</a:t>
            </a:r>
            <a:endParaRPr b="0" i="0" sz="1400" u="sng" cap="none" strike="noStrike">
              <a:solidFill>
                <a:schemeClr val="hlink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75" name="Google Shape;675;p20"/>
          <p:cNvSpPr/>
          <p:nvPr/>
        </p:nvSpPr>
        <p:spPr>
          <a:xfrm>
            <a:off x="5603225" y="1026575"/>
            <a:ext cx="2298600" cy="375600"/>
          </a:xfrm>
          <a:prstGeom prst="roundRect">
            <a:avLst>
              <a:gd fmla="val 0" name="adj"/>
            </a:avLst>
          </a:prstGeom>
          <a:solidFill>
            <a:srgbClr val="FFCC00">
              <a:alpha val="48627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Visit our booth!</a:t>
            </a:r>
            <a:endParaRPr b="1" i="0" sz="19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3575" y="1402175"/>
            <a:ext cx="4497902" cy="2530054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2" name="Google Shape;68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450" y="1776000"/>
            <a:ext cx="2474676" cy="197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The Context Continued</a:t>
            </a:r>
            <a:endParaRPr/>
          </a:p>
        </p:txBody>
      </p:sp>
      <p:sp>
        <p:nvSpPr>
          <p:cNvPr id="338" name="Google Shape;338;p3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339" name="Google Shape;3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0525" y="4573550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650" y="854450"/>
            <a:ext cx="2873400" cy="35926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41" name="Google Shape;341;p3"/>
          <p:cNvSpPr txBox="1"/>
          <p:nvPr/>
        </p:nvSpPr>
        <p:spPr>
          <a:xfrm>
            <a:off x="4218750" y="1066300"/>
            <a:ext cx="3965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EOSC Action Area: Widening to public and private sectors and going global</a:t>
            </a:r>
            <a:endParaRPr b="0" i="0" sz="16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2" name="Google Shape;342;p3"/>
          <p:cNvSpPr txBox="1"/>
          <p:nvPr/>
        </p:nvSpPr>
        <p:spPr>
          <a:xfrm>
            <a:off x="4218750" y="2190875"/>
            <a:ext cx="39651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EOSC must demonstrate value and impact that is relevant and meaningful  to the diverse groups belonging to the broader public sector and to the private sector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3" name="Google Shape;343;p3"/>
          <p:cNvSpPr txBox="1"/>
          <p:nvPr/>
        </p:nvSpPr>
        <p:spPr>
          <a:xfrm>
            <a:off x="4218750" y="3743600"/>
            <a:ext cx="3965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scope of EOSC is widened to serve the public and private sectors</a:t>
            </a:r>
            <a:endParaRPr b="0" i="0" sz="16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4" name="Google Shape;344;p3"/>
          <p:cNvSpPr txBox="1"/>
          <p:nvPr/>
        </p:nvSpPr>
        <p:spPr>
          <a:xfrm>
            <a:off x="3529800" y="788000"/>
            <a:ext cx="8898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Arial"/>
              <a:buNone/>
            </a:pPr>
            <a:r>
              <a:rPr b="1" i="1" lang="en-GB" sz="8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8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"/>
          <p:cNvSpPr txBox="1"/>
          <p:nvPr/>
        </p:nvSpPr>
        <p:spPr>
          <a:xfrm>
            <a:off x="3529800" y="1894600"/>
            <a:ext cx="8898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Arial"/>
              <a:buNone/>
            </a:pPr>
            <a:r>
              <a:rPr b="1" i="1" lang="en-GB" sz="8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8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"/>
          <p:cNvSpPr txBox="1"/>
          <p:nvPr/>
        </p:nvSpPr>
        <p:spPr>
          <a:xfrm>
            <a:off x="3506563" y="3428150"/>
            <a:ext cx="8898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Arial"/>
              <a:buNone/>
            </a:pPr>
            <a:r>
              <a:rPr b="1" i="1" lang="en-GB" sz="8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8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Timeline</a:t>
            </a:r>
            <a:endParaRPr/>
          </a:p>
        </p:txBody>
      </p:sp>
      <p:sp>
        <p:nvSpPr>
          <p:cNvPr id="352" name="Google Shape;352;p4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353" name="Google Shape;35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0525" y="4573550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350" y="930650"/>
            <a:ext cx="6598450" cy="372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4"/>
          <p:cNvCxnSpPr/>
          <p:nvPr/>
        </p:nvCxnSpPr>
        <p:spPr>
          <a:xfrm flipH="1" rot="10800000">
            <a:off x="364375" y="3550550"/>
            <a:ext cx="852000" cy="8388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6" name="Google Shape;356;p4"/>
          <p:cNvSpPr txBox="1"/>
          <p:nvPr/>
        </p:nvSpPr>
        <p:spPr>
          <a:xfrm>
            <a:off x="6907450" y="2334700"/>
            <a:ext cx="2114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GB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EOSC Future WP8 and the EOSC DIH are actions that support </a:t>
            </a:r>
            <a:r>
              <a:rPr b="0" i="1" lang="en-GB" sz="18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stage 2</a:t>
            </a:r>
            <a:r>
              <a:rPr b="0" i="1" lang="en-GB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of the Widening implementation action</a:t>
            </a:r>
            <a:endParaRPr b="0" i="1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DIH</a:t>
            </a:r>
            <a:endParaRPr/>
          </a:p>
        </p:txBody>
      </p:sp>
      <p:sp>
        <p:nvSpPr>
          <p:cNvPr id="362" name="Google Shape;362;p5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363" name="Google Shape;3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0525" y="4573550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3598" y="538025"/>
            <a:ext cx="5341802" cy="35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"/>
          <p:cNvSpPr txBox="1"/>
          <p:nvPr/>
        </p:nvSpPr>
        <p:spPr>
          <a:xfrm>
            <a:off x="628650" y="748750"/>
            <a:ext cx="4263900" cy="4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What is DIH?</a:t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 Definition: </a:t>
            </a:r>
            <a:r>
              <a:rPr b="0" i="1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“One-stop shops that help companies dynamically respond to the digital challenges and become more competitive”</a:t>
            </a:r>
            <a:endParaRPr b="0" i="1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What is the EOSC DIH?</a:t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DIH that aims to stimulate joint innovation with private enterprises by leveraging </a:t>
            </a:r>
            <a:r>
              <a:rPr b="1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EOSC services, data and expertise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br>
              <a:rPr b="1" i="0" lang="en-GB" sz="13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i="0" lang="en-GB" sz="13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Main Objective</a:t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Serve as an industrial engagement channel for other EC projects and initiatives for engaging with the EOSC</a:t>
            </a:r>
            <a:endParaRPr b="1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None/>
            </a:pPr>
            <a:r>
              <a:rPr b="1" i="0" lang="en-GB" sz="13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Target</a:t>
            </a:r>
            <a:r>
              <a:rPr b="1" i="0" lang="en-GB" sz="14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Groups</a:t>
            </a:r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b="0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Spin-offs; Start-ups; SMEs</a:t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b="0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EOSC support/regional projects</a:t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b="0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Multiplier networks</a:t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b="0" i="0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Other DIHs/EDIHs </a:t>
            </a:r>
            <a:endParaRPr b="1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34290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DIH Mission and Vision</a:t>
            </a:r>
            <a:endParaRPr/>
          </a:p>
        </p:txBody>
      </p:sp>
      <p:sp>
        <p:nvSpPr>
          <p:cNvPr id="371" name="Google Shape;371;p6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372" name="Google Shape;3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"/>
          <p:cNvSpPr/>
          <p:nvPr/>
        </p:nvSpPr>
        <p:spPr>
          <a:xfrm>
            <a:off x="678100" y="1277700"/>
            <a:ext cx="3095400" cy="289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"/>
          <p:cNvSpPr/>
          <p:nvPr/>
        </p:nvSpPr>
        <p:spPr>
          <a:xfrm>
            <a:off x="3352800" y="1277700"/>
            <a:ext cx="3095400" cy="289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"/>
          <p:cNvSpPr/>
          <p:nvPr/>
        </p:nvSpPr>
        <p:spPr>
          <a:xfrm>
            <a:off x="1694925" y="1083050"/>
            <a:ext cx="3711600" cy="3628200"/>
          </a:xfrm>
          <a:prstGeom prst="parallelogram">
            <a:avLst>
              <a:gd fmla="val 25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6" name="Google Shape;376;p6"/>
          <p:cNvCxnSpPr/>
          <p:nvPr/>
        </p:nvCxnSpPr>
        <p:spPr>
          <a:xfrm flipH="1" rot="10800000">
            <a:off x="1754225" y="982850"/>
            <a:ext cx="881100" cy="3525000"/>
          </a:xfrm>
          <a:prstGeom prst="straightConnector1">
            <a:avLst/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p6"/>
          <p:cNvSpPr/>
          <p:nvPr/>
        </p:nvSpPr>
        <p:spPr>
          <a:xfrm>
            <a:off x="1072150" y="1603050"/>
            <a:ext cx="2307300" cy="224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6"/>
          <p:cNvCxnSpPr/>
          <p:nvPr/>
        </p:nvCxnSpPr>
        <p:spPr>
          <a:xfrm flipH="1" rot="10800000">
            <a:off x="4559700" y="961650"/>
            <a:ext cx="881100" cy="3525000"/>
          </a:xfrm>
          <a:prstGeom prst="straightConnector1">
            <a:avLst/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9" name="Google Shape;379;p6"/>
          <p:cNvSpPr/>
          <p:nvPr/>
        </p:nvSpPr>
        <p:spPr>
          <a:xfrm>
            <a:off x="3746850" y="1603050"/>
            <a:ext cx="2307300" cy="224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1D1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"/>
          <p:cNvSpPr txBox="1"/>
          <p:nvPr/>
        </p:nvSpPr>
        <p:spPr>
          <a:xfrm>
            <a:off x="1257100" y="1745475"/>
            <a:ext cx="193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6"/>
          <p:cNvSpPr txBox="1"/>
          <p:nvPr/>
        </p:nvSpPr>
        <p:spPr>
          <a:xfrm>
            <a:off x="3931800" y="1745475"/>
            <a:ext cx="193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"/>
          <p:cNvSpPr txBox="1"/>
          <p:nvPr/>
        </p:nvSpPr>
        <p:spPr>
          <a:xfrm>
            <a:off x="3839250" y="2199350"/>
            <a:ext cx="2122500" cy="14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Enabling the private sector to make use of EOSC resources greatly increases the potential for innovation and economic impact of EOSC</a:t>
            </a:r>
            <a:endParaRPr b="0" i="1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3" name="Google Shape;383;p6"/>
          <p:cNvSpPr txBox="1"/>
          <p:nvPr/>
        </p:nvSpPr>
        <p:spPr>
          <a:xfrm>
            <a:off x="1164550" y="2331600"/>
            <a:ext cx="2122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GB" sz="1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EOSC DIH supports the private sector to become major user group of EOSC</a:t>
            </a:r>
            <a:endParaRPr b="0" i="1" sz="13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88" name="Google Shape;38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8416" y="1259086"/>
            <a:ext cx="2133950" cy="118034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7"/>
          <p:cNvSpPr txBox="1"/>
          <p:nvPr>
            <p:ph type="title"/>
          </p:nvPr>
        </p:nvSpPr>
        <p:spPr>
          <a:xfrm>
            <a:off x="471488" y="88021"/>
            <a:ext cx="62952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orbel"/>
              <a:buNone/>
            </a:pPr>
            <a:r>
              <a:rPr lang="en-GB"/>
              <a:t>EOSC DIH – Creation to Expansion</a:t>
            </a:r>
            <a:endParaRPr/>
          </a:p>
        </p:txBody>
      </p:sp>
      <p:pic>
        <p:nvPicPr>
          <p:cNvPr descr="Logo, company name&#10;&#10;Description automatically generated" id="390" name="Google Shape;39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561" y="1307064"/>
            <a:ext cx="1264691" cy="126469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7"/>
          <p:cNvSpPr/>
          <p:nvPr/>
        </p:nvSpPr>
        <p:spPr>
          <a:xfrm>
            <a:off x="7342871" y="743170"/>
            <a:ext cx="981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Expansion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922025"/>
            <a:ext cx="5303826" cy="20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7"/>
          <p:cNvSpPr/>
          <p:nvPr/>
        </p:nvSpPr>
        <p:spPr>
          <a:xfrm>
            <a:off x="4620388" y="1619300"/>
            <a:ext cx="922800" cy="45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7"/>
          <p:cNvSpPr/>
          <p:nvPr/>
        </p:nvSpPr>
        <p:spPr>
          <a:xfrm>
            <a:off x="2161109" y="797495"/>
            <a:ext cx="981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Creation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7"/>
          <p:cNvSpPr/>
          <p:nvPr/>
        </p:nvSpPr>
        <p:spPr>
          <a:xfrm>
            <a:off x="52472" y="2645125"/>
            <a:ext cx="52017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Business pilots (as partners and in kind support)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7"/>
          <p:cNvSpPr txBox="1"/>
          <p:nvPr>
            <p:ph idx="12" type="sldNum"/>
          </p:nvPr>
        </p:nvSpPr>
        <p:spPr>
          <a:xfrm>
            <a:off x="3956783" y="4711950"/>
            <a:ext cx="142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7" name="Google Shape;39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200" y="2571750"/>
            <a:ext cx="1805312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0845" y="3246925"/>
            <a:ext cx="1139625" cy="3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12271" y="3668025"/>
            <a:ext cx="1426217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43625" y="3142850"/>
            <a:ext cx="778006" cy="45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EOSC DIH Services + EOSC Project Services</a:t>
            </a:r>
            <a:endParaRPr/>
          </a:p>
        </p:txBody>
      </p:sp>
      <p:sp>
        <p:nvSpPr>
          <p:cNvPr id="406" name="Google Shape;406;p8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407" name="Google Shape;40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864" y="854450"/>
            <a:ext cx="6091875" cy="26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7575" y="4015586"/>
            <a:ext cx="699400" cy="4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1432" y="4066877"/>
            <a:ext cx="819046" cy="3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69265" y="3825089"/>
            <a:ext cx="1578136" cy="8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14729" y="4079863"/>
            <a:ext cx="1145242" cy="37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36742" y="3975888"/>
            <a:ext cx="1024000" cy="58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3714" y="4118576"/>
            <a:ext cx="699417" cy="30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8"/>
          <p:cNvSpPr/>
          <p:nvPr/>
        </p:nvSpPr>
        <p:spPr>
          <a:xfrm>
            <a:off x="3927888" y="3483750"/>
            <a:ext cx="373800" cy="378000"/>
          </a:xfrm>
          <a:prstGeom prst="plus">
            <a:avLst>
              <a:gd fmla="val 3656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416" name="Google Shape;416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85714" y="1032030"/>
            <a:ext cx="1145250" cy="633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"/>
          <p:cNvSpPr txBox="1"/>
          <p:nvPr>
            <p:ph type="title"/>
          </p:nvPr>
        </p:nvSpPr>
        <p:spPr>
          <a:xfrm>
            <a:off x="628650" y="117361"/>
            <a:ext cx="83934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The matchmaking </a:t>
            </a:r>
            <a:endParaRPr/>
          </a:p>
        </p:txBody>
      </p:sp>
      <p:sp>
        <p:nvSpPr>
          <p:cNvPr id="422" name="Google Shape;422;p9"/>
          <p:cNvSpPr txBox="1"/>
          <p:nvPr>
            <p:ph idx="12" type="sldNum"/>
          </p:nvPr>
        </p:nvSpPr>
        <p:spPr>
          <a:xfrm>
            <a:off x="4391853" y="4777927"/>
            <a:ext cx="36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900">
                <a:solidFill>
                  <a:schemeClr val="accent2"/>
                </a:solidFill>
              </a:rPr>
              <a:t>‹#›</a:t>
            </a:fld>
            <a:endParaRPr sz="900">
              <a:solidFill>
                <a:schemeClr val="accent2"/>
              </a:solidFill>
            </a:endParaRPr>
          </a:p>
        </p:txBody>
      </p:sp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0125" y="4558825"/>
            <a:ext cx="982825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0925" y="1453372"/>
            <a:ext cx="2231899" cy="131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5464" y="1140461"/>
            <a:ext cx="699400" cy="4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817" y="1719602"/>
            <a:ext cx="819046" cy="3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277" y="2047864"/>
            <a:ext cx="1578136" cy="8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2096" y="2963088"/>
            <a:ext cx="1145242" cy="37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3338" y="3439663"/>
            <a:ext cx="1024000" cy="58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72275" y="1756249"/>
            <a:ext cx="1597073" cy="8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9"/>
          <p:cNvSpPr/>
          <p:nvPr/>
        </p:nvSpPr>
        <p:spPr>
          <a:xfrm>
            <a:off x="2727375" y="1942375"/>
            <a:ext cx="819000" cy="50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>
            <a:off x="6167375" y="1902025"/>
            <a:ext cx="849300" cy="5862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9"/>
          <p:cNvSpPr txBox="1"/>
          <p:nvPr/>
        </p:nvSpPr>
        <p:spPr>
          <a:xfrm>
            <a:off x="5645975" y="1173150"/>
            <a:ext cx="229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34" name="Google Shape;434;p9"/>
          <p:cNvSpPr txBox="1"/>
          <p:nvPr/>
        </p:nvSpPr>
        <p:spPr>
          <a:xfrm>
            <a:off x="5917925" y="990063"/>
            <a:ext cx="175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Technical requirements </a:t>
            </a:r>
            <a:endParaRPr b="1" i="0" sz="1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35" name="Google Shape;435;p9"/>
          <p:cNvSpPr txBox="1"/>
          <p:nvPr/>
        </p:nvSpPr>
        <p:spPr>
          <a:xfrm>
            <a:off x="2338275" y="1163125"/>
            <a:ext cx="159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EOSC services and Technical Support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36" name="Google Shape;436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37921" y="4124226"/>
            <a:ext cx="699417" cy="30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9"/>
          <p:cNvSpPr txBox="1"/>
          <p:nvPr/>
        </p:nvSpPr>
        <p:spPr>
          <a:xfrm>
            <a:off x="3935475" y="3289875"/>
            <a:ext cx="229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38" name="Google Shape;438;p9"/>
          <p:cNvSpPr txBox="1"/>
          <p:nvPr/>
        </p:nvSpPr>
        <p:spPr>
          <a:xfrm>
            <a:off x="3656175" y="2611875"/>
            <a:ext cx="2787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Business oriented service catalogue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Pilot campaigns</a:t>
            </a:r>
            <a:b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Consultancy 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SLAs 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Shepherd role 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Success stories and visibility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Impact assessment 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Support on EOSC onboarding</a:t>
            </a:r>
            <a:endParaRPr b="1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OSC Future">
      <a:dk1>
        <a:srgbClr val="000000"/>
      </a:dk1>
      <a:lt1>
        <a:srgbClr val="FFFFFF"/>
      </a:lt1>
      <a:dk2>
        <a:srgbClr val="0C2AD5"/>
      </a:dk2>
      <a:lt2>
        <a:srgbClr val="E7E6E6"/>
      </a:lt2>
      <a:accent1>
        <a:srgbClr val="0C2AD5"/>
      </a:accent1>
      <a:accent2>
        <a:srgbClr val="08C8E9"/>
      </a:accent2>
      <a:accent3>
        <a:srgbClr val="FE6F5B"/>
      </a:accent3>
      <a:accent4>
        <a:srgbClr val="FFCC00"/>
      </a:accent4>
      <a:accent5>
        <a:srgbClr val="0CA88B"/>
      </a:accent5>
      <a:accent6>
        <a:srgbClr val="8A3FFF"/>
      </a:accent6>
      <a:hlink>
        <a:srgbClr val="08C8E9"/>
      </a:hlink>
      <a:folHlink>
        <a:srgbClr val="8A3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EOSC Future">
      <a:dk1>
        <a:srgbClr val="000000"/>
      </a:dk1>
      <a:lt1>
        <a:srgbClr val="FFFFFF"/>
      </a:lt1>
      <a:dk2>
        <a:srgbClr val="0C2AD5"/>
      </a:dk2>
      <a:lt2>
        <a:srgbClr val="E7E6E6"/>
      </a:lt2>
      <a:accent1>
        <a:srgbClr val="0C2AD5"/>
      </a:accent1>
      <a:accent2>
        <a:srgbClr val="08C8E9"/>
      </a:accent2>
      <a:accent3>
        <a:srgbClr val="FE6F5B"/>
      </a:accent3>
      <a:accent4>
        <a:srgbClr val="FFCC00"/>
      </a:accent4>
      <a:accent5>
        <a:srgbClr val="0CA88B"/>
      </a:accent5>
      <a:accent6>
        <a:srgbClr val="8A3FFF"/>
      </a:accent6>
      <a:hlink>
        <a:srgbClr val="08C8E9"/>
      </a:hlink>
      <a:folHlink>
        <a:srgbClr val="8A3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